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310" r:id="rId9"/>
    <p:sldId id="325" r:id="rId10"/>
    <p:sldId id="306" r:id="rId11"/>
    <p:sldId id="308" r:id="rId12"/>
    <p:sldId id="311" r:id="rId13"/>
    <p:sldId id="314" r:id="rId14"/>
    <p:sldId id="301" r:id="rId15"/>
    <p:sldId id="31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2933444464309"/>
          <c:y val="3.5650904209863533E-2"/>
          <c:w val="0.76478018372703405"/>
          <c:h val="0.6891054243219597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800609375550557E-2"/>
                  <c:y val="-6.110054347008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43-45D7-B2A3-B84DA616B9C2}"/>
                </c:ext>
              </c:extLst>
            </c:dLbl>
            <c:dLbl>
              <c:idx val="3"/>
              <c:layout>
                <c:manualLayout>
                  <c:x val="-4.685801339364374E-2"/>
                  <c:y val="-6.110054347008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3-45D7-B2A3-B84DA616B9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Лист1!$E$13:$E$17</c:f>
              <c:strCache>
                <c:ptCount val="5"/>
                <c:pt idx="0">
                  <c:v>Вихідний стан</c:v>
                </c:pt>
                <c:pt idx="2">
                  <c:v>Після відновлення у суміші          Ar-5%H2</c:v>
                </c:pt>
                <c:pt idx="3">
                  <c:v>Після відокс- циклування   Ar-5%H2</c:v>
                </c:pt>
                <c:pt idx="4">
                  <c:v>Після відновлення у чистому водні</c:v>
                </c:pt>
              </c:strCache>
            </c:strRef>
          </c:cat>
          <c:val>
            <c:numRef>
              <c:f>Лист1!$F$13:$F$17</c:f>
              <c:numCache>
                <c:formatCode>General</c:formatCode>
                <c:ptCount val="5"/>
                <c:pt idx="0">
                  <c:v>13.3</c:v>
                </c:pt>
                <c:pt idx="2">
                  <c:v>15.9</c:v>
                </c:pt>
                <c:pt idx="3">
                  <c:v>25.7</c:v>
                </c:pt>
                <c:pt idx="4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8E-4115-BF01-C5D523ECE06D}"/>
            </c:ext>
          </c:extLst>
        </c:ser>
        <c:ser>
          <c:idx val="1"/>
          <c:order val="1"/>
          <c:tx>
            <c:v>електр властив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Лист1!$G$13:$G$17</c:f>
              <c:numCache>
                <c:formatCode>General</c:formatCode>
                <c:ptCount val="5"/>
                <c:pt idx="0">
                  <c:v>0</c:v>
                </c:pt>
                <c:pt idx="2">
                  <c:v>3.3</c:v>
                </c:pt>
                <c:pt idx="3">
                  <c:v>1.9</c:v>
                </c:pt>
                <c:pt idx="4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8E-4115-BF01-C5D523EC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165360"/>
        <c:axId val="218164376"/>
      </c:lineChart>
      <c:catAx>
        <c:axId val="2181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164376"/>
        <c:crosses val="autoZero"/>
        <c:auto val="1"/>
        <c:lblAlgn val="ctr"/>
        <c:lblOffset val="100"/>
        <c:noMultiLvlLbl val="0"/>
      </c:catAx>
      <c:valAx>
        <c:axId val="21816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 b="0" i="0" kern="100" baseline="0" dirty="0">
                    <a:solidFill>
                      <a:schemeClr val="tx1"/>
                    </a:solidFill>
                    <a:effectLst/>
                  </a:rPr>
                  <a:t>●- </a:t>
                </a:r>
                <a:r>
                  <a:rPr lang="ru-RU" sz="1200" kern="100" baseline="0" dirty="0" err="1">
                    <a:solidFill>
                      <a:schemeClr val="tx1"/>
                    </a:solidFill>
                  </a:rPr>
                  <a:t>Міцність</a:t>
                </a:r>
                <a:r>
                  <a:rPr lang="ru-RU" sz="1200" kern="100" baseline="0" dirty="0">
                    <a:solidFill>
                      <a:schemeClr val="tx1"/>
                    </a:solidFill>
                  </a:rPr>
                  <a:t>, МПа 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ern="100">
                    <a:solidFill>
                      <a:schemeClr val="tx1"/>
                    </a:solidFill>
                  </a:defRPr>
                </a:pPr>
                <a:r>
                  <a:rPr lang="ru-RU" sz="1600" b="0" i="0" u="none" strike="noStrike" kern="100" baseline="0" dirty="0">
                    <a:solidFill>
                      <a:schemeClr val="tx1"/>
                    </a:solidFill>
                    <a:effectLst/>
                  </a:rPr>
                  <a:t>□</a:t>
                </a:r>
                <a:r>
                  <a:rPr lang="ru-RU" sz="1000" b="0" i="0" u="none" strike="noStrike" kern="100" baseline="0" dirty="0">
                    <a:solidFill>
                      <a:schemeClr val="tx1"/>
                    </a:solidFill>
                    <a:effectLst/>
                  </a:rPr>
                  <a:t> - </a:t>
                </a:r>
                <a:r>
                  <a:rPr lang="ru-RU" sz="1200" kern="100" baseline="0" dirty="0" err="1">
                    <a:solidFill>
                      <a:schemeClr val="tx1"/>
                    </a:solidFill>
                  </a:rPr>
                  <a:t>Електрична</a:t>
                </a:r>
                <a:r>
                  <a:rPr lang="ru-RU" sz="1200" kern="100" baseline="0" dirty="0">
                    <a:solidFill>
                      <a:schemeClr val="tx1"/>
                    </a:solidFill>
                  </a:rPr>
                  <a:t> </a:t>
                </a:r>
                <a:r>
                  <a:rPr lang="ru-RU" sz="1200" kern="100" baseline="0" dirty="0" err="1">
                    <a:solidFill>
                      <a:schemeClr val="tx1"/>
                    </a:solidFill>
                  </a:rPr>
                  <a:t>провідність</a:t>
                </a:r>
                <a:r>
                  <a:rPr lang="ru-RU" sz="1200" kern="100" baseline="0" dirty="0">
                    <a:solidFill>
                      <a:schemeClr val="tx1"/>
                    </a:solidFill>
                  </a:rPr>
                  <a:t>,</a:t>
                </a:r>
                <a:r>
                  <a:rPr lang="en-US" sz="1200" kern="100" baseline="0" dirty="0">
                    <a:solidFill>
                      <a:schemeClr val="tx1"/>
                    </a:solidFill>
                  </a:rPr>
                  <a:t> ∙10</a:t>
                </a:r>
                <a:r>
                  <a:rPr lang="en-US" sz="1200" kern="100" baseline="30000" dirty="0">
                    <a:solidFill>
                      <a:schemeClr val="tx1"/>
                    </a:solidFill>
                  </a:rPr>
                  <a:t>5</a:t>
                </a:r>
                <a:r>
                  <a:rPr lang="ru-RU" sz="1200" kern="100" baseline="0" dirty="0">
                    <a:solidFill>
                      <a:schemeClr val="tx1"/>
                    </a:solidFill>
                  </a:rPr>
                  <a:t> См/см</a:t>
                </a:r>
                <a:r>
                  <a:rPr lang="ru-RU" sz="1200" kern="1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200" kern="100" baseline="0" dirty="0">
                  <a:solidFill>
                    <a:schemeClr val="tx1"/>
                  </a:solidFill>
                  <a:effectLst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ern="100">
                    <a:solidFill>
                      <a:schemeClr val="tx1"/>
                    </a:solidFill>
                  </a:defRPr>
                </a:pPr>
                <a:endParaRPr lang="ru-RU" kern="100" baseline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165360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D3C9-510B-40BB-82DE-BBDC13463DC7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6B31C-2CBE-4F2A-9FAD-25AB337FC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3A97B08D-AB58-4232-B992-E156EE325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6CD03923-0738-4A72-9DAE-267EDEBA0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C0B68C92-69EE-4A79-BA74-7852D2AAD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F9B37-F93C-4B81-8393-C630FC3D81CA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6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5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3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6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5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9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8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4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1C8E-5E57-4ED4-A2D2-21FB51A3A96B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2CCF-F265-4D77-893E-F3F4FA175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42032-1B64-4C29-B97F-1FC89B7D5498}"/>
              </a:ext>
            </a:extLst>
          </p:cNvPr>
          <p:cNvSpPr txBox="1"/>
          <p:nvPr/>
        </p:nvSpPr>
        <p:spPr>
          <a:xfrm>
            <a:off x="157396" y="2459504"/>
            <a:ext cx="88292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Матер</a:t>
            </a:r>
            <a:r>
              <a:rPr lang="uk-UA" sz="3200" dirty="0">
                <a:solidFill>
                  <a:srgbClr val="C00000"/>
                </a:solidFill>
              </a:rPr>
              <a:t>і</a:t>
            </a:r>
            <a:r>
              <a:rPr lang="ru-RU" sz="3200" dirty="0">
                <a:solidFill>
                  <a:srgbClr val="C00000"/>
                </a:solidFill>
              </a:rPr>
              <a:t>али </a:t>
            </a:r>
            <a:r>
              <a:rPr lang="ru-RU" sz="3200" dirty="0" err="1">
                <a:solidFill>
                  <a:srgbClr val="C00000"/>
                </a:solidFill>
              </a:rPr>
              <a:t>атестаційної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справи</a:t>
            </a:r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dirty="0" err="1">
                <a:solidFill>
                  <a:srgbClr val="C00000"/>
                </a:solidFill>
              </a:rPr>
              <a:t>здобувача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вченого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звання</a:t>
            </a:r>
            <a:r>
              <a:rPr lang="ru-RU" sz="3200" dirty="0">
                <a:solidFill>
                  <a:srgbClr val="C00000"/>
                </a:solidFill>
              </a:rPr>
              <a:t> старшого </a:t>
            </a:r>
            <a:r>
              <a:rPr lang="ru-RU" sz="3200" dirty="0" err="1">
                <a:solidFill>
                  <a:srgbClr val="C00000"/>
                </a:solidFill>
              </a:rPr>
              <a:t>дослідника</a:t>
            </a:r>
            <a:endParaRPr lang="ru-RU" sz="3200" dirty="0">
              <a:solidFill>
                <a:srgbClr val="C00000"/>
              </a:solidFill>
            </a:endParaRPr>
          </a:p>
          <a:p>
            <a:pPr algn="ctr"/>
            <a:endParaRPr lang="ru-RU" sz="2000" dirty="0"/>
          </a:p>
          <a:p>
            <a:pPr algn="ctr"/>
            <a:r>
              <a:rPr lang="ru-RU" sz="3200" dirty="0"/>
              <a:t>Бродніковського </a:t>
            </a:r>
            <a:r>
              <a:rPr lang="ru-RU" sz="3200" dirty="0" err="1"/>
              <a:t>Єгора</a:t>
            </a:r>
            <a:r>
              <a:rPr lang="ru-RU" sz="3200" dirty="0"/>
              <a:t> Миколайовича</a:t>
            </a:r>
          </a:p>
          <a:p>
            <a:pPr algn="ctr"/>
            <a:endParaRPr lang="ru-RU" sz="2000" dirty="0"/>
          </a:p>
          <a:p>
            <a:pPr algn="ctr"/>
            <a:r>
              <a:rPr lang="ru-RU" sz="2400" dirty="0" err="1">
                <a:solidFill>
                  <a:srgbClr val="C00000"/>
                </a:solidFill>
              </a:rPr>
              <a:t>зі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спеціальності</a:t>
            </a:r>
            <a:r>
              <a:rPr lang="ru-RU" sz="2400" dirty="0">
                <a:solidFill>
                  <a:srgbClr val="C00000"/>
                </a:solidFill>
              </a:rPr>
              <a:t> 132 – </a:t>
            </a:r>
            <a:r>
              <a:rPr lang="ru-RU" sz="2400" dirty="0" err="1">
                <a:solidFill>
                  <a:srgbClr val="C00000"/>
                </a:solidFill>
              </a:rPr>
              <a:t>матеріалознавство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D5267-8A57-42BB-B411-5E28D89CAAE3}"/>
              </a:ext>
            </a:extLst>
          </p:cNvPr>
          <p:cNvSpPr txBox="1"/>
          <p:nvPr/>
        </p:nvSpPr>
        <p:spPr>
          <a:xfrm>
            <a:off x="154919" y="370349"/>
            <a:ext cx="8234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</a:rPr>
              <a:t>Національна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академія</a:t>
            </a:r>
            <a:r>
              <a:rPr lang="ru-RU" sz="2000" dirty="0">
                <a:solidFill>
                  <a:srgbClr val="002060"/>
                </a:solidFill>
              </a:rPr>
              <a:t> наук </a:t>
            </a:r>
            <a:r>
              <a:rPr lang="ru-RU" sz="2000" dirty="0" err="1">
                <a:solidFill>
                  <a:srgbClr val="002060"/>
                </a:solidFill>
              </a:rPr>
              <a:t>України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err="1">
                <a:solidFill>
                  <a:srgbClr val="002060"/>
                </a:solidFill>
              </a:rPr>
              <a:t>Інститут</a:t>
            </a:r>
            <a:r>
              <a:rPr lang="ru-RU" sz="2000" dirty="0">
                <a:solidFill>
                  <a:srgbClr val="002060"/>
                </a:solidFill>
              </a:rPr>
              <a:t> проблем </a:t>
            </a:r>
            <a:r>
              <a:rPr lang="ru-RU" sz="2000" dirty="0" err="1">
                <a:solidFill>
                  <a:srgbClr val="002060"/>
                </a:solidFill>
              </a:rPr>
              <a:t>матеріалознавства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ім</a:t>
            </a:r>
            <a:r>
              <a:rPr lang="ru-RU" sz="2000" dirty="0">
                <a:solidFill>
                  <a:srgbClr val="002060"/>
                </a:solidFill>
              </a:rPr>
              <a:t>. І.М. Францевича НАН </a:t>
            </a:r>
            <a:r>
              <a:rPr lang="ru-RU" sz="2000" dirty="0" err="1">
                <a:solidFill>
                  <a:srgbClr val="002060"/>
                </a:solidFill>
              </a:rPr>
              <a:t>України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445599-DD19-423F-8344-D581A022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81" y="111591"/>
            <a:ext cx="664522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_Regimes-5b">
            <a:extLst>
              <a:ext uri="{FF2B5EF4-FFF2-40B4-BE49-F238E27FC236}">
                <a16:creationId xmlns:a16="http://schemas.microsoft.com/office/drawing/2014/main" id="{AFE30055-8AD8-4D1E-877E-EC42E893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2651125"/>
            <a:ext cx="45053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>
            <a:extLst>
              <a:ext uri="{FF2B5EF4-FFF2-40B4-BE49-F238E27FC236}">
                <a16:creationId xmlns:a16="http://schemas.microsoft.com/office/drawing/2014/main" id="{E18B79EB-1889-4901-99E3-05562357A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803275"/>
            <a:ext cx="14573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5">
            <a:extLst>
              <a:ext uri="{FF2B5EF4-FFF2-40B4-BE49-F238E27FC236}">
                <a16:creationId xmlns:a16="http://schemas.microsoft.com/office/drawing/2014/main" id="{03954753-4711-45C7-91B6-2A8D26BD9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363" y="803275"/>
            <a:ext cx="140811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>
            <a:extLst>
              <a:ext uri="{FF2B5EF4-FFF2-40B4-BE49-F238E27FC236}">
                <a16:creationId xmlns:a16="http://schemas.microsoft.com/office/drawing/2014/main" id="{4D090993-D9CF-4D0D-91C2-BD8394AD1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4573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8">
            <a:extLst>
              <a:ext uri="{FF2B5EF4-FFF2-40B4-BE49-F238E27FC236}">
                <a16:creationId xmlns:a16="http://schemas.microsoft.com/office/drawing/2014/main" id="{3659D1E9-7E29-4188-8275-766A2BD30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5300663"/>
            <a:ext cx="14382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38">
            <a:extLst>
              <a:ext uri="{FF2B5EF4-FFF2-40B4-BE49-F238E27FC236}">
                <a16:creationId xmlns:a16="http://schemas.microsoft.com/office/drawing/2014/main" id="{6DF15C61-FBFC-4504-8AF5-09721820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44500"/>
            <a:ext cx="1217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latin typeface="Arial" panose="020B0604020202020204" pitchFamily="34" charset="0"/>
              </a:rPr>
              <a:t>структура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8" name="Text Box 39">
            <a:extLst>
              <a:ext uri="{FF2B5EF4-FFF2-40B4-BE49-F238E27FC236}">
                <a16:creationId xmlns:a16="http://schemas.microsoft.com/office/drawing/2014/main" id="{C3AD1F57-7673-40EB-86D4-353B99B2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4445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Ni-</a:t>
            </a:r>
            <a:r>
              <a:rPr lang="uk-UA" altLang="ru-RU" sz="1800">
                <a:latin typeface="Arial" panose="020B0604020202020204" pitchFamily="34" charset="0"/>
              </a:rPr>
              <a:t>фаза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9" name="Rectangle 112">
            <a:extLst>
              <a:ext uri="{FF2B5EF4-FFF2-40B4-BE49-F238E27FC236}">
                <a16:creationId xmlns:a16="http://schemas.microsoft.com/office/drawing/2014/main" id="{D4F0A978-E647-433E-8174-A73F84D8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2276475"/>
            <a:ext cx="1511300" cy="3508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36000" rIns="18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ahoma" panose="020B0604030504040204" pitchFamily="34" charset="0"/>
              </a:rPr>
              <a:t>Відокс</a:t>
            </a:r>
            <a:r>
              <a:rPr lang="en-US" altLang="ru-RU" sz="1800" b="1">
                <a:latin typeface="Tahoma" panose="020B0604030504040204" pitchFamily="34" charset="0"/>
              </a:rPr>
              <a:t>-</a:t>
            </a:r>
            <a:r>
              <a:rPr lang="uk-UA" altLang="ru-RU" sz="1800" b="1">
                <a:latin typeface="Tahoma" panose="020B0604030504040204" pitchFamily="34" charset="0"/>
              </a:rPr>
              <a:t>цикл </a:t>
            </a:r>
          </a:p>
        </p:txBody>
      </p:sp>
      <p:pic>
        <p:nvPicPr>
          <p:cNvPr id="10250" name="Рисунок 1">
            <a:extLst>
              <a:ext uri="{FF2B5EF4-FFF2-40B4-BE49-F238E27FC236}">
                <a16:creationId xmlns:a16="http://schemas.microsoft.com/office/drawing/2014/main" id="{D2507F46-5594-42D2-9293-0F21DED78B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688" y="747713"/>
            <a:ext cx="17795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>
            <a:extLst>
              <a:ext uri="{FF2B5EF4-FFF2-40B4-BE49-F238E27FC236}">
                <a16:creationId xmlns:a16="http://schemas.microsoft.com/office/drawing/2014/main" id="{65A424D2-A368-46AF-961C-6BEF909A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747713"/>
            <a:ext cx="17795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8">
            <a:extLst>
              <a:ext uri="{FF2B5EF4-FFF2-40B4-BE49-F238E27FC236}">
                <a16:creationId xmlns:a16="http://schemas.microsoft.com/office/drawing/2014/main" id="{078881D2-E645-4DCB-8CAD-474E8B1B6326}"/>
              </a:ext>
            </a:extLst>
          </p:cNvPr>
          <p:cNvCxnSpPr/>
          <p:nvPr/>
        </p:nvCxnSpPr>
        <p:spPr bwMode="auto">
          <a:xfrm>
            <a:off x="6007100" y="1597025"/>
            <a:ext cx="8445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">
            <a:extLst>
              <a:ext uri="{FF2B5EF4-FFF2-40B4-BE49-F238E27FC236}">
                <a16:creationId xmlns:a16="http://schemas.microsoft.com/office/drawing/2014/main" id="{9C34B68D-E1A2-430C-BBE5-3FCBE7A53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1150938"/>
            <a:ext cx="132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NiO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→ Ni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09B98FF-F570-491C-B744-AD72983C4A93}"/>
              </a:ext>
            </a:extLst>
          </p:cNvPr>
          <p:cNvSpPr/>
          <p:nvPr/>
        </p:nvSpPr>
        <p:spPr bwMode="auto">
          <a:xfrm>
            <a:off x="7791450" y="1643063"/>
            <a:ext cx="293688" cy="317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23E7045-4260-4D9E-A6D1-B14DFD23E384}"/>
              </a:ext>
            </a:extLst>
          </p:cNvPr>
          <p:cNvSpPr/>
          <p:nvPr/>
        </p:nvSpPr>
        <p:spPr bwMode="auto">
          <a:xfrm>
            <a:off x="4838700" y="1624013"/>
            <a:ext cx="295275" cy="317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0E23079-1F3B-4C18-AF03-F36D72664EBE}"/>
              </a:ext>
            </a:extLst>
          </p:cNvPr>
          <p:cNvSpPr/>
          <p:nvPr/>
        </p:nvSpPr>
        <p:spPr bwMode="auto">
          <a:xfrm>
            <a:off x="5538788" y="827088"/>
            <a:ext cx="293687" cy="3238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257" name="Text Box 26">
            <a:extLst>
              <a:ext uri="{FF2B5EF4-FFF2-40B4-BE49-F238E27FC236}">
                <a16:creationId xmlns:a16="http://schemas.microsoft.com/office/drawing/2014/main" id="{12DB54ED-EB8A-48B4-B258-39FC0566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1946275"/>
            <a:ext cx="2889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ZrO</a:t>
            </a:r>
            <a:r>
              <a:rPr lang="en-US" altLang="ru-RU" sz="14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14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8D24064C-4AD2-42FC-9DCC-4AE8F8C5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1774825"/>
            <a:ext cx="257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NiO</a:t>
            </a:r>
            <a:endParaRPr lang="ru-RU" sz="1400" b="1" baseline="-25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6DECC3EB-A706-480A-AE49-F222E2CA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1855788"/>
            <a:ext cx="1857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</a:t>
            </a:r>
            <a:endParaRPr lang="ru-RU" sz="1400" b="1" baseline="-250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60" name="Text Box 29">
            <a:extLst>
              <a:ext uri="{FF2B5EF4-FFF2-40B4-BE49-F238E27FC236}">
                <a16:creationId xmlns:a16="http://schemas.microsoft.com/office/drawing/2014/main" id="{A1E046EE-3218-4C54-A47B-09549FDB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1960563"/>
            <a:ext cx="2889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ZrO</a:t>
            </a:r>
            <a:r>
              <a:rPr lang="en-US" altLang="ru-RU" sz="14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14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8">
            <a:extLst>
              <a:ext uri="{FF2B5EF4-FFF2-40B4-BE49-F238E27FC236}">
                <a16:creationId xmlns:a16="http://schemas.microsoft.com/office/drawing/2014/main" id="{20785D49-0BFC-4D73-AA71-B49EF63E4202}"/>
              </a:ext>
            </a:extLst>
          </p:cNvPr>
          <p:cNvCxnSpPr/>
          <p:nvPr/>
        </p:nvCxnSpPr>
        <p:spPr bwMode="auto">
          <a:xfrm>
            <a:off x="5172075" y="1801813"/>
            <a:ext cx="269557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Text Box 25">
            <a:extLst>
              <a:ext uri="{FF2B5EF4-FFF2-40B4-BE49-F238E27FC236}">
                <a16:creationId xmlns:a16="http://schemas.microsoft.com/office/drawing/2014/main" id="{1ED4EDF9-E522-417F-9CCD-AA6897CB6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87575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10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Sc</a:t>
            </a: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CeSZ</a:t>
            </a: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–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Ni</a:t>
            </a: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О</a:t>
            </a:r>
          </a:p>
        </p:txBody>
      </p:sp>
      <p:sp>
        <p:nvSpPr>
          <p:cNvPr id="10263" name="Text Box 26">
            <a:extLst>
              <a:ext uri="{FF2B5EF4-FFF2-40B4-BE49-F238E27FC236}">
                <a16:creationId xmlns:a16="http://schemas.microsoft.com/office/drawing/2014/main" id="{958EA5A3-D7A6-4834-BA91-5F327AEC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2187575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10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Sc</a:t>
            </a: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CeSZ</a:t>
            </a:r>
            <a:r>
              <a:rPr lang="uk-UA" altLang="ru-RU" sz="1800">
                <a:solidFill>
                  <a:srgbClr val="800000"/>
                </a:solidFill>
                <a:latin typeface="Arial" panose="020B0604020202020204" pitchFamily="34" charset="0"/>
              </a:rPr>
              <a:t>–</a:t>
            </a:r>
            <a:r>
              <a:rPr lang="en-US" altLang="ru-RU" sz="1800">
                <a:solidFill>
                  <a:srgbClr val="800000"/>
                </a:solidFill>
                <a:latin typeface="Arial" panose="020B0604020202020204" pitchFamily="34" charset="0"/>
              </a:rPr>
              <a:t>Ni</a:t>
            </a:r>
            <a:endParaRPr lang="uk-UA" altLang="ru-RU" sz="180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2A32EA-B207-44B7-9053-34E5DF9B5F2A}"/>
              </a:ext>
            </a:extLst>
          </p:cNvPr>
          <p:cNvSpPr/>
          <p:nvPr/>
        </p:nvSpPr>
        <p:spPr bwMode="auto">
          <a:xfrm>
            <a:off x="5133975" y="1279525"/>
            <a:ext cx="293688" cy="3238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E845639-AB5F-4CDA-892E-9287DD57D339}"/>
              </a:ext>
            </a:extLst>
          </p:cNvPr>
          <p:cNvSpPr/>
          <p:nvPr/>
        </p:nvSpPr>
        <p:spPr bwMode="auto">
          <a:xfrm>
            <a:off x="8085138" y="1311275"/>
            <a:ext cx="293687" cy="317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6DE93B8-FA12-48CF-B0A4-1AA7D13C0B0F}"/>
              </a:ext>
            </a:extLst>
          </p:cNvPr>
          <p:cNvSpPr/>
          <p:nvPr/>
        </p:nvSpPr>
        <p:spPr bwMode="auto">
          <a:xfrm>
            <a:off x="8505825" y="890588"/>
            <a:ext cx="293688" cy="317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267" name="TextBox 19">
            <a:extLst>
              <a:ext uri="{FF2B5EF4-FFF2-40B4-BE49-F238E27FC236}">
                <a16:creationId xmlns:a16="http://schemas.microsoft.com/office/drawing/2014/main" id="{72EFE082-6D4D-40D7-9378-4F468B24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2547938"/>
            <a:ext cx="164306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ru-RU" sz="1800" i="1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= 12</a:t>
            </a: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МПа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8" name="TextBox 25">
            <a:extLst>
              <a:ext uri="{FF2B5EF4-FFF2-40B4-BE49-F238E27FC236}">
                <a16:creationId xmlns:a16="http://schemas.microsoft.com/office/drawing/2014/main" id="{CB1FF778-3F3E-489D-B1B7-BB121037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2557463"/>
            <a:ext cx="164306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ru-RU" sz="1800" i="1" baseline="-25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800">
                <a:latin typeface="Arial" panose="020B0604020202020204" pitchFamily="34" charset="0"/>
                <a:cs typeface="Arial" panose="020B0604020202020204" pitchFamily="34" charset="0"/>
              </a:rPr>
              <a:t>МПа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ілка вниз 49">
            <a:extLst>
              <a:ext uri="{FF2B5EF4-FFF2-40B4-BE49-F238E27FC236}">
                <a16:creationId xmlns:a16="http://schemas.microsoft.com/office/drawing/2014/main" id="{80071497-8030-4C75-BDFE-2BFF8D4CE8A7}"/>
              </a:ext>
            </a:extLst>
          </p:cNvPr>
          <p:cNvSpPr/>
          <p:nvPr/>
        </p:nvSpPr>
        <p:spPr>
          <a:xfrm>
            <a:off x="989013" y="2359025"/>
            <a:ext cx="430212" cy="5937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4" name="Стрілка вниз 51">
            <a:extLst>
              <a:ext uri="{FF2B5EF4-FFF2-40B4-BE49-F238E27FC236}">
                <a16:creationId xmlns:a16="http://schemas.microsoft.com/office/drawing/2014/main" id="{7952A993-58AF-46CC-942E-65823E95CA58}"/>
              </a:ext>
            </a:extLst>
          </p:cNvPr>
          <p:cNvSpPr/>
          <p:nvPr/>
        </p:nvSpPr>
        <p:spPr>
          <a:xfrm>
            <a:off x="1189038" y="4706938"/>
            <a:ext cx="430212" cy="5937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71" name="TextBox 45">
            <a:extLst>
              <a:ext uri="{FF2B5EF4-FFF2-40B4-BE49-F238E27FC236}">
                <a16:creationId xmlns:a16="http://schemas.microsoft.com/office/drawing/2014/main" id="{956CE9E4-8663-4800-9F2B-6A8A7479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51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>
                <a:solidFill>
                  <a:srgbClr val="C00000"/>
                </a:solidFill>
                <a:latin typeface="Arial" panose="020B0604020202020204" pitchFamily="34" charset="0"/>
              </a:rPr>
              <a:t>Оптимізація властивостей</a:t>
            </a:r>
            <a:r>
              <a:rPr lang="en-US" altLang="ru-RU" sz="20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000">
                <a:solidFill>
                  <a:srgbClr val="C00000"/>
                </a:solidFill>
                <a:latin typeface="Arial" panose="020B0604020202020204" pitchFamily="34" charset="0"/>
              </a:rPr>
              <a:t>аноду через нікелеву фазу </a:t>
            </a:r>
          </a:p>
        </p:txBody>
      </p:sp>
      <p:pic>
        <p:nvPicPr>
          <p:cNvPr id="10272" name="Picture 15" descr="pmismall">
            <a:extLst>
              <a:ext uri="{FF2B5EF4-FFF2-40B4-BE49-F238E27FC236}">
                <a16:creationId xmlns:a16="http://schemas.microsoft.com/office/drawing/2014/main" id="{642457AA-407E-42FD-8A9C-D18B7CAE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950" y="44450"/>
            <a:ext cx="1009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Рисунок 1">
            <a:extLst>
              <a:ext uri="{FF2B5EF4-FFF2-40B4-BE49-F238E27FC236}">
                <a16:creationId xmlns:a16="http://schemas.microsoft.com/office/drawing/2014/main" id="{8B096556-3445-4B24-A76D-1887E3FB17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44450"/>
            <a:ext cx="3889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15" descr="1_NiO_10Sc1CeSZ__m09">
            <a:extLst>
              <a:ext uri="{FF2B5EF4-FFF2-40B4-BE49-F238E27FC236}">
                <a16:creationId xmlns:a16="http://schemas.microsoft.com/office/drawing/2014/main" id="{1539874C-F10F-4BEE-8BF7-29B90EAA37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4250" y="4221163"/>
            <a:ext cx="3217863" cy="2413000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5" name="Picture 22" descr="redox_100kx_23_TE">
            <a:extLst>
              <a:ext uri="{FF2B5EF4-FFF2-40B4-BE49-F238E27FC236}">
                <a16:creationId xmlns:a16="http://schemas.microsoft.com/office/drawing/2014/main" id="{EB8A3290-BEAE-4252-B581-46FAB897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4005263"/>
            <a:ext cx="1238250" cy="1238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6" name="Text Box 5">
            <a:extLst>
              <a:ext uri="{FF2B5EF4-FFF2-40B4-BE49-F238E27FC236}">
                <a16:creationId xmlns:a16="http://schemas.microsoft.com/office/drawing/2014/main" id="{D66227E0-6809-43DB-B1A1-7DD41DC5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363" y="3357563"/>
            <a:ext cx="4773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i="1">
                <a:cs typeface="Arial" panose="020B0604020202020204" pitchFamily="34" charset="0"/>
              </a:rPr>
              <a:t>після п’яти циклів</a:t>
            </a:r>
            <a:r>
              <a:rPr lang="en-US" altLang="ru-RU" sz="2000" i="1">
                <a:cs typeface="Arial" panose="020B0604020202020204" pitchFamily="34" charset="0"/>
              </a:rPr>
              <a:t> </a:t>
            </a:r>
            <a:r>
              <a:rPr lang="uk-UA" altLang="ru-RU" sz="2000" i="1">
                <a:cs typeface="Arial" panose="020B0604020202020204" pitchFamily="34" charset="0"/>
              </a:rPr>
              <a:t>процесів</a:t>
            </a:r>
            <a:r>
              <a:rPr lang="en-US" altLang="ru-RU" sz="2000" i="1">
                <a:cs typeface="Arial" panose="020B0604020202020204" pitchFamily="34" charset="0"/>
              </a:rPr>
              <a:t> </a:t>
            </a:r>
            <a:endParaRPr lang="uk-UA" altLang="ru-RU" sz="2000" i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000" i="1">
                <a:cs typeface="Arial" panose="020B0604020202020204" pitchFamily="34" charset="0"/>
              </a:rPr>
              <a:t>відновлення-окиснення (</a:t>
            </a:r>
            <a:r>
              <a:rPr lang="uk-UA" altLang="ru-RU" sz="2000" b="1" i="1">
                <a:cs typeface="Arial" panose="020B0604020202020204" pitchFamily="34" charset="0"/>
              </a:rPr>
              <a:t>Відокс</a:t>
            </a:r>
            <a:r>
              <a:rPr lang="uk-UA" altLang="ru-RU" sz="2000" i="1"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5A761F21-7758-463F-9A27-4E5710A9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4963"/>
            <a:ext cx="1368425" cy="57943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ZrO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endParaRPr lang="ru-RU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047C8D07-9943-458D-B91B-AA3737D2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6078538"/>
            <a:ext cx="1368425" cy="579437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Ni</a:t>
            </a:r>
            <a:endParaRPr lang="ru-RU" sz="32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79" name="Line 20">
            <a:extLst>
              <a:ext uri="{FF2B5EF4-FFF2-40B4-BE49-F238E27FC236}">
                <a16:creationId xmlns:a16="http://schemas.microsoft.com/office/drawing/2014/main" id="{A513FE9D-20E8-4A14-BA53-161DACB10F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2075" y="5805488"/>
            <a:ext cx="446088" cy="393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uk-UA"/>
          </a:p>
        </p:txBody>
      </p:sp>
      <p:sp>
        <p:nvSpPr>
          <p:cNvPr id="10280" name="Line 21">
            <a:extLst>
              <a:ext uri="{FF2B5EF4-FFF2-40B4-BE49-F238E27FC236}">
                <a16:creationId xmlns:a16="http://schemas.microsoft.com/office/drawing/2014/main" id="{8EDEB52E-61A1-4F06-9AE9-BBAA62E50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4656138"/>
            <a:ext cx="325438" cy="273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uk-UA"/>
          </a:p>
        </p:txBody>
      </p:sp>
      <p:sp>
        <p:nvSpPr>
          <p:cNvPr id="10281" name="Line 23">
            <a:extLst>
              <a:ext uri="{FF2B5EF4-FFF2-40B4-BE49-F238E27FC236}">
                <a16:creationId xmlns:a16="http://schemas.microsoft.com/office/drawing/2014/main" id="{20FA7E96-DE8F-4C51-A0DD-1B3E842A25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2863" y="4656138"/>
            <a:ext cx="1398587" cy="3857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>
            <a:spAutoFit/>
          </a:bodyPr>
          <a:lstStyle/>
          <a:p>
            <a:endParaRPr lang="uk-UA"/>
          </a:p>
        </p:txBody>
      </p:sp>
      <p:sp>
        <p:nvSpPr>
          <p:cNvPr id="56" name="Стрілка вниз 51">
            <a:extLst>
              <a:ext uri="{FF2B5EF4-FFF2-40B4-BE49-F238E27FC236}">
                <a16:creationId xmlns:a16="http://schemas.microsoft.com/office/drawing/2014/main" id="{CAD2F5A2-ED2C-462E-83E1-A940A28D1511}"/>
              </a:ext>
            </a:extLst>
          </p:cNvPr>
          <p:cNvSpPr/>
          <p:nvPr/>
        </p:nvSpPr>
        <p:spPr>
          <a:xfrm rot="16200000">
            <a:off x="3855245" y="5704681"/>
            <a:ext cx="430212" cy="593725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6">
            <a:extLst>
              <a:ext uri="{FF2B5EF4-FFF2-40B4-BE49-F238E27FC236}">
                <a16:creationId xmlns:a16="http://schemas.microsoft.com/office/drawing/2014/main" id="{A2BF6794-BD9B-4887-9170-4B2E9C1111CF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2603500"/>
            <a:ext cx="3741738" cy="2681288"/>
            <a:chOff x="3857" y="2127"/>
            <a:chExt cx="1855" cy="1303"/>
          </a:xfrm>
        </p:grpSpPr>
        <p:pic>
          <p:nvPicPr>
            <p:cNvPr id="11297" name="Picture 47" descr="NiOm_104">
              <a:extLst>
                <a:ext uri="{FF2B5EF4-FFF2-40B4-BE49-F238E27FC236}">
                  <a16:creationId xmlns:a16="http://schemas.microsoft.com/office/drawing/2014/main" id="{5D6D1F3E-2CAB-493C-A0F1-9225D544D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536"/>
            <a:stretch>
              <a:fillRect/>
            </a:stretch>
          </p:blipFill>
          <p:spPr bwMode="auto">
            <a:xfrm>
              <a:off x="3857" y="2127"/>
              <a:ext cx="1855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8" name="Text Box 48">
              <a:extLst>
                <a:ext uri="{FF2B5EF4-FFF2-40B4-BE49-F238E27FC236}">
                  <a16:creationId xmlns:a16="http://schemas.microsoft.com/office/drawing/2014/main" id="{C8D89BCB-C96C-473A-A7BC-56B2480DC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" y="2130"/>
              <a:ext cx="635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" tIns="18000" rIns="3600" bIns="18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NiO (</a:t>
              </a:r>
              <a:r>
                <a:rPr lang="uk-UA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ДЗХР</a:t>
              </a:r>
              <a:r>
                <a:rPr lang="en-US" altLang="ru-RU" sz="14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alt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" name="Group 227">
            <a:extLst>
              <a:ext uri="{FF2B5EF4-FFF2-40B4-BE49-F238E27FC236}">
                <a16:creationId xmlns:a16="http://schemas.microsoft.com/office/drawing/2014/main" id="{DAED3E1F-8AB3-4E13-92DE-571385EE484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88925" y="1033463"/>
          <a:ext cx="3743326" cy="1425575"/>
        </p:xfrm>
        <a:graphic>
          <a:graphicData uri="http://schemas.openxmlformats.org/drawingml/2006/table">
            <a:tbl>
              <a:tblPr/>
              <a:tblGrid>
                <a:gridCol w="89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9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Матеріал (виробник)</a:t>
                      </a: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uk-UA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Розмір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первинних частинок, нм</a:t>
                      </a: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Розмір агломератів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мкм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Питома поверхня,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r>
                        <a:rPr kumimoji="0" 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/г</a:t>
                      </a: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8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(ДЗХР)</a:t>
                      </a: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100-150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13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3600" marR="3600" marT="18005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85" name="Rectangle 32">
            <a:extLst>
              <a:ext uri="{FF2B5EF4-FFF2-40B4-BE49-F238E27FC236}">
                <a16:creationId xmlns:a16="http://schemas.microsoft.com/office/drawing/2014/main" id="{421333F3-98F2-42C1-921F-4CB088CD6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7FA3C5-4F94-4F45-AC2D-1D711091340D}"/>
              </a:ext>
            </a:extLst>
          </p:cNvPr>
          <p:cNvSpPr txBox="1"/>
          <p:nvPr/>
        </p:nvSpPr>
        <p:spPr>
          <a:xfrm>
            <a:off x="280988" y="5445125"/>
            <a:ext cx="4289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latin typeface="+mn-lt"/>
              </a:rPr>
              <a:t>Відкрита пористість спечених зразків </a:t>
            </a:r>
            <a:r>
              <a:rPr lang="en-US" dirty="0" err="1">
                <a:latin typeface="+mn-lt"/>
              </a:rPr>
              <a:t>NiO</a:t>
            </a:r>
            <a:r>
              <a:rPr lang="uk-UA" dirty="0">
                <a:latin typeface="+mn-lt"/>
              </a:rPr>
              <a:t> була виміряна гідростатичним</a:t>
            </a:r>
            <a:r>
              <a:rPr lang="ru-RU" dirty="0">
                <a:latin typeface="+mn-lt"/>
              </a:rPr>
              <a:t> </a:t>
            </a:r>
            <a:r>
              <a:rPr lang="uk-UA" dirty="0">
                <a:latin typeface="+mn-lt"/>
              </a:rPr>
              <a:t>зважуванням </a:t>
            </a:r>
            <a:r>
              <a:rPr lang="uk-UA" u="sng" dirty="0">
                <a:latin typeface="+mn-lt"/>
              </a:rPr>
              <a:t>(</a:t>
            </a:r>
            <a:r>
              <a:rPr lang="uk-UA" i="1" u="sng" dirty="0">
                <a:latin typeface="+mn-lt"/>
              </a:rPr>
              <a:t>ГОСТ 2409-2014)</a:t>
            </a:r>
            <a:r>
              <a:rPr lang="ru-RU" i="1" u="sng" dirty="0">
                <a:latin typeface="+mn-lt"/>
              </a:rPr>
              <a:t> </a:t>
            </a:r>
            <a:r>
              <a:rPr lang="uk-UA" dirty="0">
                <a:latin typeface="+mn-lt"/>
              </a:rPr>
              <a:t>і становила 40%</a:t>
            </a:r>
            <a:endParaRPr lang="ru-RU" dirty="0">
              <a:latin typeface="+mn-lt"/>
            </a:endParaRPr>
          </a:p>
        </p:txBody>
      </p:sp>
      <p:pic>
        <p:nvPicPr>
          <p:cNvPr id="11287" name="Picture 2" descr="Z12m_302">
            <a:extLst>
              <a:ext uri="{FF2B5EF4-FFF2-40B4-BE49-F238E27FC236}">
                <a16:creationId xmlns:a16="http://schemas.microsoft.com/office/drawing/2014/main" id="{34D730EE-51B8-4A00-8B7E-E75DF568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735388"/>
            <a:ext cx="404812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84D3257-9EED-44A9-9D43-C35AC1D4E003}"/>
              </a:ext>
            </a:extLst>
          </p:cNvPr>
          <p:cNvSpPr txBox="1"/>
          <p:nvPr/>
        </p:nvSpPr>
        <p:spPr>
          <a:xfrm>
            <a:off x="4902200" y="3814763"/>
            <a:ext cx="25749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dirty="0">
                <a:solidFill>
                  <a:srgbClr val="FFFF00"/>
                </a:solidFill>
                <a:latin typeface="+mn-lt"/>
              </a:rPr>
              <a:t>Структура спечених зразків </a:t>
            </a:r>
            <a:r>
              <a:rPr lang="en-US" sz="1400" dirty="0" err="1">
                <a:solidFill>
                  <a:srgbClr val="FFFF00"/>
                </a:solidFill>
                <a:latin typeface="+mn-lt"/>
              </a:rPr>
              <a:t>NiO</a:t>
            </a:r>
            <a:r>
              <a:rPr lang="en-US" sz="1400" dirty="0">
                <a:solidFill>
                  <a:srgbClr val="FFFF00"/>
                </a:solidFill>
                <a:latin typeface="+mn-lt"/>
              </a:rPr>
              <a:t>  </a:t>
            </a:r>
            <a:endParaRPr lang="ru-RU" sz="1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289" name="TextBox 2048">
            <a:extLst>
              <a:ext uri="{FF2B5EF4-FFF2-40B4-BE49-F238E27FC236}">
                <a16:creationId xmlns:a16="http://schemas.microsoft.com/office/drawing/2014/main" id="{30B9A63B-DDB8-4D85-9FA2-B96CFA930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1550988"/>
            <a:ext cx="268287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>
                <a:latin typeface="Arial" panose="020B0604020202020204" pitchFamily="34" charset="0"/>
              </a:rPr>
              <a:t>Пресування</a:t>
            </a:r>
          </a:p>
        </p:txBody>
      </p:sp>
      <p:sp>
        <p:nvSpPr>
          <p:cNvPr id="11290" name="TextBox 46">
            <a:extLst>
              <a:ext uri="{FF2B5EF4-FFF2-40B4-BE49-F238E27FC236}">
                <a16:creationId xmlns:a16="http://schemas.microsoft.com/office/drawing/2014/main" id="{066CAC1B-4849-48EC-9994-AD55243F8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220913"/>
            <a:ext cx="2682875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>
                <a:latin typeface="Arial" panose="020B0604020202020204" pitchFamily="34" charset="0"/>
              </a:rPr>
              <a:t>Спікання, 1450 </a:t>
            </a:r>
            <a:r>
              <a:rPr lang="uk-UA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altLang="ru-RU" sz="1800">
                <a:latin typeface="Arial" panose="020B0604020202020204" pitchFamily="34" charset="0"/>
              </a:rPr>
              <a:t>С</a:t>
            </a:r>
          </a:p>
        </p:txBody>
      </p:sp>
      <p:sp>
        <p:nvSpPr>
          <p:cNvPr id="11291" name="TextBox 47">
            <a:extLst>
              <a:ext uri="{FF2B5EF4-FFF2-40B4-BE49-F238E27FC236}">
                <a16:creationId xmlns:a16="http://schemas.microsoft.com/office/drawing/2014/main" id="{B71C43A5-30E1-4CFE-96CF-C355EBD4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2892425"/>
            <a:ext cx="2682875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>
                <a:latin typeface="Arial" panose="020B0604020202020204" pitchFamily="34" charset="0"/>
              </a:rPr>
              <a:t>Дослідження властивостей</a:t>
            </a:r>
          </a:p>
        </p:txBody>
      </p:sp>
      <p:sp>
        <p:nvSpPr>
          <p:cNvPr id="11292" name="TextBox 48">
            <a:extLst>
              <a:ext uri="{FF2B5EF4-FFF2-40B4-BE49-F238E27FC236}">
                <a16:creationId xmlns:a16="http://schemas.microsoft.com/office/drawing/2014/main" id="{A4C06D0E-8345-4EB4-AB44-8BA237BE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900113"/>
            <a:ext cx="2682875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>
                <a:latin typeface="Arial" panose="020B0604020202020204" pitchFamily="34" charset="0"/>
              </a:rPr>
              <a:t>Порошок </a:t>
            </a:r>
            <a:r>
              <a:rPr lang="en-US" altLang="ru-RU" sz="1800">
                <a:latin typeface="Arial" panose="020B0604020202020204" pitchFamily="34" charset="0"/>
              </a:rPr>
              <a:t>NiO</a:t>
            </a:r>
            <a:r>
              <a:rPr lang="uk-UA" altLang="ru-RU" sz="1800">
                <a:latin typeface="Arial" panose="020B0604020202020204" pitchFamily="34" charset="0"/>
              </a:rPr>
              <a:t> (ДЗХР)</a:t>
            </a:r>
          </a:p>
        </p:txBody>
      </p:sp>
      <p:sp>
        <p:nvSpPr>
          <p:cNvPr id="11293" name="Заголовок 1">
            <a:extLst>
              <a:ext uri="{FF2B5EF4-FFF2-40B4-BE49-F238E27FC236}">
                <a16:creationId xmlns:a16="http://schemas.microsoft.com/office/drawing/2014/main" id="{B6742036-A5A5-4B4B-B53C-694C55221081}"/>
              </a:ext>
            </a:extLst>
          </p:cNvPr>
          <p:cNvSpPr txBox="1">
            <a:spLocks/>
          </p:cNvSpPr>
          <p:nvPr/>
        </p:nvSpPr>
        <p:spPr bwMode="auto">
          <a:xfrm>
            <a:off x="-323850" y="44450"/>
            <a:ext cx="914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>
                <a:solidFill>
                  <a:srgbClr val="C00000"/>
                </a:solidFill>
              </a:rPr>
              <a:t>Виготовлення зразків </a:t>
            </a:r>
            <a:r>
              <a:rPr lang="en-US" altLang="ru-RU" sz="2400">
                <a:solidFill>
                  <a:srgbClr val="C00000"/>
                </a:solidFill>
              </a:rPr>
              <a:t>NiO</a:t>
            </a:r>
            <a:endParaRPr lang="ru-RU" altLang="ru-RU" sz="2400">
              <a:solidFill>
                <a:srgbClr val="C00000"/>
              </a:solidFill>
            </a:endParaRPr>
          </a:p>
        </p:txBody>
      </p:sp>
      <p:cxnSp>
        <p:nvCxnSpPr>
          <p:cNvPr id="2059" name="Прямая со стрелкой 2058">
            <a:extLst>
              <a:ext uri="{FF2B5EF4-FFF2-40B4-BE49-F238E27FC236}">
                <a16:creationId xmlns:a16="http://schemas.microsoft.com/office/drawing/2014/main" id="{3E7475A3-77BA-4BD3-80D1-261553FDD7E1}"/>
              </a:ext>
            </a:extLst>
          </p:cNvPr>
          <p:cNvCxnSpPr>
            <a:stCxn id="11292" idx="2"/>
            <a:endCxn id="11289" idx="0"/>
          </p:cNvCxnSpPr>
          <p:nvPr/>
        </p:nvCxnSpPr>
        <p:spPr>
          <a:xfrm>
            <a:off x="6191250" y="1268413"/>
            <a:ext cx="0" cy="28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A4E6A9FE-9D3D-4849-879F-BA2A80622EBE}"/>
              </a:ext>
            </a:extLst>
          </p:cNvPr>
          <p:cNvCxnSpPr/>
          <p:nvPr/>
        </p:nvCxnSpPr>
        <p:spPr>
          <a:xfrm>
            <a:off x="6210300" y="1922463"/>
            <a:ext cx="0" cy="28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571FD1C1-BC82-4C34-B8B3-8282C76A22DC}"/>
              </a:ext>
            </a:extLst>
          </p:cNvPr>
          <p:cNvCxnSpPr/>
          <p:nvPr/>
        </p:nvCxnSpPr>
        <p:spPr>
          <a:xfrm>
            <a:off x="6210300" y="2616200"/>
            <a:ext cx="0" cy="28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C777BAAE-F77B-4F71-AAB6-76C371E1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214313"/>
            <a:ext cx="9144000" cy="550862"/>
          </a:xfrm>
        </p:spPr>
        <p:txBody>
          <a:bodyPr/>
          <a:lstStyle/>
          <a:p>
            <a:r>
              <a:rPr lang="uk-UA" altLang="ru-RU" sz="2400">
                <a:solidFill>
                  <a:srgbClr val="C00000"/>
                </a:solidFill>
              </a:rPr>
              <a:t>Міцність та електричні властивості </a:t>
            </a:r>
            <a:r>
              <a:rPr lang="en-US" altLang="ru-RU" sz="2400">
                <a:solidFill>
                  <a:srgbClr val="C00000"/>
                </a:solidFill>
              </a:rPr>
              <a:t>NiO </a:t>
            </a:r>
            <a:r>
              <a:rPr lang="uk-UA" altLang="ru-RU" sz="2400">
                <a:solidFill>
                  <a:srgbClr val="C00000"/>
                </a:solidFill>
              </a:rPr>
              <a:t>пі</a:t>
            </a:r>
            <a:r>
              <a:rPr lang="ru-RU" altLang="ru-RU" sz="2400">
                <a:solidFill>
                  <a:srgbClr val="C00000"/>
                </a:solidFill>
              </a:rPr>
              <a:t>сля обробки воднем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89C98D54-D7B5-4444-88E2-B6A98D197DE7}"/>
              </a:ext>
            </a:extLst>
          </p:cNvPr>
          <p:cNvSpPr/>
          <p:nvPr/>
        </p:nvSpPr>
        <p:spPr>
          <a:xfrm>
            <a:off x="1458913" y="1485900"/>
            <a:ext cx="3486150" cy="1044575"/>
          </a:xfrm>
          <a:custGeom>
            <a:avLst/>
            <a:gdLst>
              <a:gd name="connsiteX0" fmla="*/ 0 w 3485477"/>
              <a:gd name="connsiteY0" fmla="*/ 1044545 h 1044545"/>
              <a:gd name="connsiteX1" fmla="*/ 925157 w 3485477"/>
              <a:gd name="connsiteY1" fmla="*/ 979999 h 1044545"/>
              <a:gd name="connsiteX2" fmla="*/ 1796527 w 3485477"/>
              <a:gd name="connsiteY2" fmla="*/ 807877 h 1044545"/>
              <a:gd name="connsiteX3" fmla="*/ 2334409 w 3485477"/>
              <a:gd name="connsiteY3" fmla="*/ 140903 h 1044545"/>
              <a:gd name="connsiteX4" fmla="*/ 2646381 w 3485477"/>
              <a:gd name="connsiteY4" fmla="*/ 1053 h 1044545"/>
              <a:gd name="connsiteX5" fmla="*/ 2936837 w 3485477"/>
              <a:gd name="connsiteY5" fmla="*/ 173176 h 1044545"/>
              <a:gd name="connsiteX6" fmla="*/ 3238052 w 3485477"/>
              <a:gd name="connsiteY6" fmla="*/ 431359 h 1044545"/>
              <a:gd name="connsiteX7" fmla="*/ 3485477 w 3485477"/>
              <a:gd name="connsiteY7" fmla="*/ 592724 h 1044545"/>
              <a:gd name="connsiteX8" fmla="*/ 3485477 w 3485477"/>
              <a:gd name="connsiteY8" fmla="*/ 592724 h 104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5477" h="1044545">
                <a:moveTo>
                  <a:pt x="0" y="1044545"/>
                </a:moveTo>
                <a:cubicBezTo>
                  <a:pt x="312868" y="1031994"/>
                  <a:pt x="625736" y="1019444"/>
                  <a:pt x="925157" y="979999"/>
                </a:cubicBezTo>
                <a:cubicBezTo>
                  <a:pt x="1224578" y="940554"/>
                  <a:pt x="1561652" y="947726"/>
                  <a:pt x="1796527" y="807877"/>
                </a:cubicBezTo>
                <a:cubicBezTo>
                  <a:pt x="2031402" y="668028"/>
                  <a:pt x="2192767" y="275374"/>
                  <a:pt x="2334409" y="140903"/>
                </a:cubicBezTo>
                <a:cubicBezTo>
                  <a:pt x="2476051" y="6432"/>
                  <a:pt x="2545976" y="-4326"/>
                  <a:pt x="2646381" y="1053"/>
                </a:cubicBezTo>
                <a:cubicBezTo>
                  <a:pt x="2746786" y="6432"/>
                  <a:pt x="2838225" y="101458"/>
                  <a:pt x="2936837" y="173176"/>
                </a:cubicBezTo>
                <a:cubicBezTo>
                  <a:pt x="3035449" y="244894"/>
                  <a:pt x="3146612" y="361434"/>
                  <a:pt x="3238052" y="431359"/>
                </a:cubicBezTo>
                <a:cubicBezTo>
                  <a:pt x="3329492" y="501284"/>
                  <a:pt x="3485477" y="592724"/>
                  <a:pt x="3485477" y="592724"/>
                </a:cubicBezTo>
                <a:lnTo>
                  <a:pt x="3485477" y="592724"/>
                </a:lnTo>
              </a:path>
            </a:pathLst>
          </a:cu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875A4A57-3242-4D89-87AA-10A4464B8DBD}"/>
              </a:ext>
            </a:extLst>
          </p:cNvPr>
          <p:cNvSpPr/>
          <p:nvPr/>
        </p:nvSpPr>
        <p:spPr>
          <a:xfrm>
            <a:off x="3162300" y="1257300"/>
            <a:ext cx="1743075" cy="2097088"/>
          </a:xfrm>
          <a:custGeom>
            <a:avLst/>
            <a:gdLst>
              <a:gd name="connsiteX0" fmla="*/ 0 w 1742738"/>
              <a:gd name="connsiteY0" fmla="*/ 1979407 h 2097986"/>
              <a:gd name="connsiteX1" fmla="*/ 699247 w 1742738"/>
              <a:gd name="connsiteY1" fmla="*/ 2097741 h 2097986"/>
              <a:gd name="connsiteX2" fmla="*/ 1032734 w 1742738"/>
              <a:gd name="connsiteY2" fmla="*/ 1990164 h 2097986"/>
              <a:gd name="connsiteX3" fmla="*/ 1280160 w 1742738"/>
              <a:gd name="connsiteY3" fmla="*/ 1473797 h 2097986"/>
              <a:gd name="connsiteX4" fmla="*/ 1742738 w 1742738"/>
              <a:gd name="connsiteY4" fmla="*/ 0 h 2097986"/>
              <a:gd name="connsiteX5" fmla="*/ 1742738 w 1742738"/>
              <a:gd name="connsiteY5" fmla="*/ 0 h 209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738" h="2097986">
                <a:moveTo>
                  <a:pt x="0" y="1979407"/>
                </a:moveTo>
                <a:cubicBezTo>
                  <a:pt x="263562" y="2037677"/>
                  <a:pt x="527125" y="2095948"/>
                  <a:pt x="699247" y="2097741"/>
                </a:cubicBezTo>
                <a:cubicBezTo>
                  <a:pt x="871369" y="2099534"/>
                  <a:pt x="935915" y="2094155"/>
                  <a:pt x="1032734" y="1990164"/>
                </a:cubicBezTo>
                <a:cubicBezTo>
                  <a:pt x="1129553" y="1886173"/>
                  <a:pt x="1161826" y="1805491"/>
                  <a:pt x="1280160" y="1473797"/>
                </a:cubicBezTo>
                <a:cubicBezTo>
                  <a:pt x="1398494" y="1142103"/>
                  <a:pt x="1742738" y="0"/>
                  <a:pt x="1742738" y="0"/>
                </a:cubicBezTo>
                <a:lnTo>
                  <a:pt x="1742738" y="0"/>
                </a:lnTo>
              </a:path>
            </a:pathLst>
          </a:cu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Рисунок 8">
            <a:extLst>
              <a:ext uri="{FF2B5EF4-FFF2-40B4-BE49-F238E27FC236}">
                <a16:creationId xmlns:a16="http://schemas.microsoft.com/office/drawing/2014/main" id="{988E9550-D2A2-4E8E-AE9F-CF548026C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363" y="4516438"/>
            <a:ext cx="29813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26">
            <a:extLst>
              <a:ext uri="{FF2B5EF4-FFF2-40B4-BE49-F238E27FC236}">
                <a16:creationId xmlns:a16="http://schemas.microsoft.com/office/drawing/2014/main" id="{9B6E9556-F653-47CC-A96C-3985D8B5E9FA}"/>
              </a:ext>
            </a:extLst>
          </p:cNvPr>
          <p:cNvGrpSpPr>
            <a:grpSpLocks/>
          </p:cNvGrpSpPr>
          <p:nvPr/>
        </p:nvGrpSpPr>
        <p:grpSpPr bwMode="auto">
          <a:xfrm>
            <a:off x="39688" y="4513263"/>
            <a:ext cx="2967037" cy="2219325"/>
            <a:chOff x="93937" y="4514053"/>
            <a:chExt cx="2965895" cy="2219087"/>
          </a:xfrm>
        </p:grpSpPr>
        <p:pic>
          <p:nvPicPr>
            <p:cNvPr id="12305" name="Рисунок 7">
              <a:extLst>
                <a:ext uri="{FF2B5EF4-FFF2-40B4-BE49-F238E27FC236}">
                  <a16:creationId xmlns:a16="http://schemas.microsoft.com/office/drawing/2014/main" id="{08F57FB2-93CC-4DF3-BFD4-7833F80AE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37" y="4514053"/>
              <a:ext cx="2965895" cy="22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ABE2B22-7E21-4595-B924-99CD42184DE6}"/>
                </a:ext>
              </a:extLst>
            </p:cNvPr>
            <p:cNvSpPr/>
            <p:nvPr/>
          </p:nvSpPr>
          <p:spPr>
            <a:xfrm>
              <a:off x="303406" y="5120413"/>
              <a:ext cx="587149" cy="55556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132CDC23-5D06-46F6-B2AE-97160BF04B0F}"/>
                </a:ext>
              </a:extLst>
            </p:cNvPr>
            <p:cNvSpPr/>
            <p:nvPr/>
          </p:nvSpPr>
          <p:spPr>
            <a:xfrm>
              <a:off x="1384077" y="5934713"/>
              <a:ext cx="587149" cy="55556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41A842B-9292-4FE3-9EE2-9301CD680C01}"/>
                </a:ext>
              </a:extLst>
            </p:cNvPr>
            <p:cNvSpPr/>
            <p:nvPr/>
          </p:nvSpPr>
          <p:spPr>
            <a:xfrm>
              <a:off x="1961705" y="4698183"/>
              <a:ext cx="587149" cy="55556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295" name="Рисунок 10">
            <a:extLst>
              <a:ext uri="{FF2B5EF4-FFF2-40B4-BE49-F238E27FC236}">
                <a16:creationId xmlns:a16="http://schemas.microsoft.com/office/drawing/2014/main" id="{274EE216-492F-499E-80F2-C570552C72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063" y="4513263"/>
            <a:ext cx="29829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9662A884-B502-44D7-B2B4-06EDAF8EBD8D}"/>
              </a:ext>
            </a:extLst>
          </p:cNvPr>
          <p:cNvSpPr/>
          <p:nvPr/>
        </p:nvSpPr>
        <p:spPr>
          <a:xfrm>
            <a:off x="3221038" y="4862513"/>
            <a:ext cx="871537" cy="85725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52D0E57-BA91-4649-9BB4-9B7F74E06B13}"/>
              </a:ext>
            </a:extLst>
          </p:cNvPr>
          <p:cNvCxnSpPr/>
          <p:nvPr/>
        </p:nvCxnSpPr>
        <p:spPr>
          <a:xfrm flipV="1">
            <a:off x="2411413" y="4395788"/>
            <a:ext cx="493712" cy="3286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7874A7C-0844-4056-BC70-7271CDE257A4}"/>
              </a:ext>
            </a:extLst>
          </p:cNvPr>
          <p:cNvCxnSpPr/>
          <p:nvPr/>
        </p:nvCxnSpPr>
        <p:spPr>
          <a:xfrm flipH="1" flipV="1">
            <a:off x="3995738" y="4356100"/>
            <a:ext cx="0" cy="5127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882841A-6679-4BF8-9246-92EC51D00FD3}"/>
              </a:ext>
            </a:extLst>
          </p:cNvPr>
          <p:cNvCxnSpPr/>
          <p:nvPr/>
        </p:nvCxnSpPr>
        <p:spPr>
          <a:xfrm flipH="1" flipV="1">
            <a:off x="5376863" y="4192588"/>
            <a:ext cx="1114425" cy="5984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53">
            <a:extLst>
              <a:ext uri="{FF2B5EF4-FFF2-40B4-BE49-F238E27FC236}">
                <a16:creationId xmlns:a16="http://schemas.microsoft.com/office/drawing/2014/main" id="{5781251E-4809-4452-A371-19F8E997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908050"/>
            <a:ext cx="3171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ru-RU" sz="1400" i="1">
                <a:latin typeface="Arial" panose="020B0604020202020204" pitchFamily="34" charset="0"/>
              </a:rPr>
              <a:t>Встановлено</a:t>
            </a:r>
            <a:r>
              <a:rPr lang="uk-UA" altLang="ru-RU" sz="1400">
                <a:latin typeface="Arial" panose="020B0604020202020204" pitchFamily="34" charset="0"/>
              </a:rPr>
              <a:t>, що відокс обробка за рахунок структурних перетворень в нікелевої фази  з одного боку підвищує її міцність  (з 15,9 МПа, після однократного відновлення,  до 25,7 </a:t>
            </a:r>
            <a:r>
              <a:rPr lang="ru-RU" altLang="ru-RU" sz="1400">
                <a:latin typeface="Arial" panose="020B0604020202020204" pitchFamily="34" charset="0"/>
              </a:rPr>
              <a:t>МПа</a:t>
            </a:r>
            <a:r>
              <a:rPr lang="uk-UA" altLang="ru-RU" sz="1400">
                <a:latin typeface="Arial" panose="020B0604020202020204" pitchFamily="34" charset="0"/>
              </a:rPr>
              <a:t>, після відокс) та, з іншого – знижує електричну провідність (з 3,3·10</a:t>
            </a:r>
            <a:r>
              <a:rPr lang="uk-UA" altLang="ru-RU" sz="1400" baseline="30000">
                <a:latin typeface="Arial" panose="020B0604020202020204" pitchFamily="34" charset="0"/>
              </a:rPr>
              <a:t>5</a:t>
            </a:r>
            <a:r>
              <a:rPr lang="uk-UA" altLang="ru-RU" sz="1400">
                <a:latin typeface="Arial" panose="020B0604020202020204" pitchFamily="34" charset="0"/>
              </a:rPr>
              <a:t> до 1,9·10</a:t>
            </a:r>
            <a:r>
              <a:rPr lang="uk-UA" altLang="ru-RU" sz="1400" baseline="30000">
                <a:latin typeface="Arial" panose="020B0604020202020204" pitchFamily="34" charset="0"/>
              </a:rPr>
              <a:t>5</a:t>
            </a:r>
            <a:r>
              <a:rPr lang="uk-UA" altLang="ru-RU" sz="1400">
                <a:latin typeface="Arial" panose="020B0604020202020204" pitchFamily="34" charset="0"/>
              </a:rPr>
              <a:t> См/м, відповідно). </a:t>
            </a:r>
            <a:endParaRPr lang="en-US" altLang="ru-RU" sz="1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ru-RU" sz="1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uk-UA" altLang="ru-RU" sz="1400">
                <a:latin typeface="Arial" panose="020B0604020202020204" pitchFamily="34" charset="0"/>
              </a:rPr>
              <a:t>Суміш </a:t>
            </a:r>
            <a:r>
              <a:rPr lang="en-US" altLang="ru-RU" sz="1400">
                <a:latin typeface="Arial" panose="020B0604020202020204" pitchFamily="34" charset="0"/>
              </a:rPr>
              <a:t>Ar-5</a:t>
            </a:r>
            <a:r>
              <a:rPr lang="uk-UA" altLang="ru-RU" sz="1400">
                <a:latin typeface="Arial" panose="020B0604020202020204" pitchFamily="34" charset="0"/>
              </a:rPr>
              <a:t>-об.%</a:t>
            </a:r>
            <a:r>
              <a:rPr lang="en-US" altLang="ru-RU" sz="1400">
                <a:latin typeface="Arial" panose="020B0604020202020204" pitchFamily="34" charset="0"/>
              </a:rPr>
              <a:t>H</a:t>
            </a:r>
            <a:r>
              <a:rPr lang="en-US" altLang="ru-RU" sz="1400" baseline="-25000">
                <a:latin typeface="Arial" panose="020B0604020202020204" pitchFamily="34" charset="0"/>
              </a:rPr>
              <a:t>2</a:t>
            </a:r>
            <a:r>
              <a:rPr lang="uk-UA" altLang="ru-RU" sz="1400">
                <a:latin typeface="Arial" panose="020B0604020202020204" pitchFamily="34" charset="0"/>
              </a:rPr>
              <a:t> призводить лише до часткового відновлення оксиду нікелю та надає можливість більш детально вивчити структурні перетворення нікелевої фази в процесі відновлення.</a:t>
            </a:r>
          </a:p>
        </p:txBody>
      </p: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1086ADD6-AA20-4A11-AFA9-B95DF96E8C57}"/>
              </a:ext>
            </a:extLst>
          </p:cNvPr>
          <p:cNvGraphicFramePr>
            <a:graphicFrameLocks/>
          </p:cNvGraphicFramePr>
          <p:nvPr/>
        </p:nvGraphicFramePr>
        <p:xfrm>
          <a:off x="256532" y="1084808"/>
          <a:ext cx="5420631" cy="332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302" name="Picture 4">
            <a:extLst>
              <a:ext uri="{FF2B5EF4-FFF2-40B4-BE49-F238E27FC236}">
                <a16:creationId xmlns:a16="http://schemas.microsoft.com/office/drawing/2014/main" id="{4F8D086F-AFC6-4FB6-96C8-7FF21A9D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903913"/>
            <a:ext cx="1079500" cy="842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4">
            <a:extLst>
              <a:ext uri="{FF2B5EF4-FFF2-40B4-BE49-F238E27FC236}">
                <a16:creationId xmlns:a16="http://schemas.microsoft.com/office/drawing/2014/main" id="{317C8EA5-B2A8-44F8-8D2A-2A59E4D6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5934075"/>
            <a:ext cx="1054100" cy="811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4">
            <a:extLst>
              <a:ext uri="{FF2B5EF4-FFF2-40B4-BE49-F238E27FC236}">
                <a16:creationId xmlns:a16="http://schemas.microsoft.com/office/drawing/2014/main" id="{4ADC1029-8C4A-46DD-9A41-B73B43A7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>
            <a:fillRect/>
          </a:stretch>
        </p:blipFill>
        <p:spPr bwMode="auto">
          <a:xfrm>
            <a:off x="3040063" y="5934075"/>
            <a:ext cx="1063625" cy="809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DAAD8B1F-0CF6-424A-8F5A-E8C2A1AD7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121775" cy="431800"/>
          </a:xfrm>
        </p:spPr>
        <p:txBody>
          <a:bodyPr>
            <a:normAutofit fontScale="90000"/>
          </a:bodyPr>
          <a:lstStyle/>
          <a:p>
            <a:r>
              <a:rPr lang="uk-UA" altLang="ru-RU" sz="2800">
                <a:solidFill>
                  <a:srgbClr val="C00000"/>
                </a:solidFill>
              </a:rPr>
              <a:t>Структура поверхонь зразків </a:t>
            </a:r>
            <a:r>
              <a:rPr lang="en-US" altLang="ru-RU" sz="2800">
                <a:solidFill>
                  <a:srgbClr val="C00000"/>
                </a:solidFill>
              </a:rPr>
              <a:t>NiO</a:t>
            </a:r>
            <a:endParaRPr lang="uk-UA" altLang="ru-RU" sz="2800">
              <a:solidFill>
                <a:srgbClr val="C00000"/>
              </a:solidFill>
            </a:endParaRPr>
          </a:p>
        </p:txBody>
      </p:sp>
      <p:pic>
        <p:nvPicPr>
          <p:cNvPr id="14339" name="Picture 2" descr="A32m_302">
            <a:extLst>
              <a:ext uri="{FF2B5EF4-FFF2-40B4-BE49-F238E27FC236}">
                <a16:creationId xmlns:a16="http://schemas.microsoft.com/office/drawing/2014/main" id="{63CDBCFB-5325-4C3F-9414-8758FFF5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933450"/>
            <a:ext cx="453707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A42m_302">
            <a:extLst>
              <a:ext uri="{FF2B5EF4-FFF2-40B4-BE49-F238E27FC236}">
                <a16:creationId xmlns:a16="http://schemas.microsoft.com/office/drawing/2014/main" id="{7FAA508D-3EC0-4084-8ED1-5ECD9222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928688"/>
            <a:ext cx="45275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972844-D6CA-4F20-A260-81EA46C94A85}"/>
              </a:ext>
            </a:extLst>
          </p:cNvPr>
          <p:cNvSpPr/>
          <p:nvPr/>
        </p:nvSpPr>
        <p:spPr>
          <a:xfrm>
            <a:off x="42863" y="908050"/>
            <a:ext cx="4538662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Однократне відновлення у чистому водні</a:t>
            </a:r>
            <a:endParaRPr lang="ru-RU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892BDF-AFC2-4BCD-9A1C-1CBAD07792A0}"/>
              </a:ext>
            </a:extLst>
          </p:cNvPr>
          <p:cNvSpPr/>
          <p:nvPr/>
        </p:nvSpPr>
        <p:spPr>
          <a:xfrm>
            <a:off x="4716463" y="933450"/>
            <a:ext cx="3671887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3840"/>
              </a:lnSpc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циклів </a:t>
            </a:r>
            <a:r>
              <a:rPr lang="uk-UA" sz="2400" b="1" dirty="0" err="1">
                <a:solidFill>
                  <a:srgbClr val="FFFF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відокс</a:t>
            </a:r>
            <a:endParaRPr lang="ru-RU" sz="2400" b="1" dirty="0">
              <a:solidFill>
                <a:srgbClr val="FFFF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A729F2-4385-44D0-A4F6-E99834AD4BCC}"/>
              </a:ext>
            </a:extLst>
          </p:cNvPr>
          <p:cNvSpPr txBox="1"/>
          <p:nvPr/>
        </p:nvSpPr>
        <p:spPr>
          <a:xfrm>
            <a:off x="179388" y="4508500"/>
            <a:ext cx="84121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b="1" u="sng" dirty="0">
                <a:latin typeface="+mn-lt"/>
              </a:rPr>
              <a:t>Зміцнення </a:t>
            </a:r>
            <a:r>
              <a:rPr lang="en-US" sz="2000" b="1" u="sng" dirty="0" err="1">
                <a:latin typeface="+mn-lt"/>
              </a:rPr>
              <a:t>NiO</a:t>
            </a:r>
            <a:r>
              <a:rPr lang="en-US" sz="2000" b="1" u="sng" dirty="0">
                <a:latin typeface="+mn-lt"/>
              </a:rPr>
              <a:t> </a:t>
            </a:r>
            <a:r>
              <a:rPr lang="uk-UA" sz="2000" b="1" u="sng" dirty="0">
                <a:latin typeface="+mn-lt"/>
              </a:rPr>
              <a:t>після </a:t>
            </a:r>
            <a:r>
              <a:rPr lang="uk-UA" sz="2000" b="1" u="sng" dirty="0" err="1">
                <a:latin typeface="+mn-lt"/>
              </a:rPr>
              <a:t>Відокс</a:t>
            </a:r>
            <a:r>
              <a:rPr lang="uk-UA" sz="2000" b="1" u="sng" dirty="0">
                <a:latin typeface="+mn-lt"/>
              </a:rPr>
              <a:t> обробки:</a:t>
            </a:r>
          </a:p>
          <a:p>
            <a:pPr algn="just">
              <a:defRPr/>
            </a:pPr>
            <a:endParaRPr lang="uk-UA" sz="800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+mn-lt"/>
              </a:rPr>
              <a:t>покращення контактів між частинками;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+mn-lt"/>
              </a:rPr>
              <a:t>утворення дрібних пор</a:t>
            </a:r>
            <a:r>
              <a:rPr lang="en-US" sz="2000" dirty="0">
                <a:latin typeface="+mn-lt"/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+mn-lt"/>
              </a:rPr>
              <a:t>поява пластичної складової.</a:t>
            </a:r>
          </a:p>
          <a:p>
            <a:pPr algn="just">
              <a:defRPr/>
            </a:pPr>
            <a:endParaRPr lang="uk-UA" sz="800" dirty="0">
              <a:latin typeface="+mn-lt"/>
            </a:endParaRPr>
          </a:p>
          <a:p>
            <a:pPr algn="just">
              <a:defRPr/>
            </a:pPr>
            <a:r>
              <a:rPr lang="uk-UA" sz="2000" b="1" u="sng" dirty="0">
                <a:latin typeface="+mn-lt"/>
              </a:rPr>
              <a:t>Зменшення електропровідності </a:t>
            </a:r>
            <a:r>
              <a:rPr lang="en-US" sz="2000" b="1" u="sng" dirty="0">
                <a:latin typeface="+mn-lt"/>
              </a:rPr>
              <a:t>Ni</a:t>
            </a:r>
            <a:r>
              <a:rPr lang="uk-UA" sz="2000" b="1" u="sng" dirty="0">
                <a:latin typeface="+mn-lt"/>
              </a:rPr>
              <a:t>О</a:t>
            </a:r>
            <a:r>
              <a:rPr lang="en-US" sz="2000" b="1" u="sng" dirty="0">
                <a:latin typeface="+mn-lt"/>
              </a:rPr>
              <a:t> </a:t>
            </a:r>
            <a:r>
              <a:rPr lang="uk-UA" sz="2000" b="1" u="sng" dirty="0">
                <a:latin typeface="+mn-lt"/>
              </a:rPr>
              <a:t>після </a:t>
            </a:r>
            <a:r>
              <a:rPr lang="uk-UA" sz="2000" b="1" u="sng" dirty="0" err="1">
                <a:latin typeface="+mn-lt"/>
              </a:rPr>
              <a:t>Відокс</a:t>
            </a:r>
            <a:r>
              <a:rPr lang="uk-UA" sz="2000" b="1" u="sng" dirty="0">
                <a:latin typeface="+mn-lt"/>
              </a:rPr>
              <a:t> обробки:</a:t>
            </a:r>
          </a:p>
          <a:p>
            <a:pPr algn="just">
              <a:defRPr/>
            </a:pPr>
            <a:endParaRPr lang="uk-UA" sz="800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+mn-lt"/>
              </a:rPr>
              <a:t>утворення дрібних пор.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>
            <a:extLst>
              <a:ext uri="{FF2B5EF4-FFF2-40B4-BE49-F238E27FC236}">
                <a16:creationId xmlns:a16="http://schemas.microsoft.com/office/drawing/2014/main" id="{20C6ED16-CEB6-4224-B1BC-FF4602C1F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6054725"/>
            <a:ext cx="602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z="1200">
                <a:latin typeface="Arial" panose="020B0604020202020204" pitchFamily="34" charset="0"/>
              </a:rPr>
              <a:t>Plascenciaa G., Utigard T., Chemical Engineering Science 64 (</a:t>
            </a:r>
            <a:r>
              <a:rPr lang="en-US" altLang="ru-RU" sz="1200" b="1">
                <a:latin typeface="Arial" panose="020B0604020202020204" pitchFamily="34" charset="0"/>
              </a:rPr>
              <a:t>2009</a:t>
            </a:r>
            <a:r>
              <a:rPr lang="en-US" altLang="ru-RU" sz="1200">
                <a:latin typeface="Arial" panose="020B0604020202020204" pitchFamily="34" charset="0"/>
              </a:rPr>
              <a:t>) 3879–3888</a:t>
            </a:r>
            <a:endParaRPr lang="uk-UA" altLang="ru-RU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ru-RU" sz="1200">
                <a:latin typeface="Arial" panose="020B0604020202020204" pitchFamily="34" charset="0"/>
              </a:rPr>
              <a:t>T.A. Utigard et al. / Chemical Engineering Science 60 (</a:t>
            </a:r>
            <a:r>
              <a:rPr lang="en-US" altLang="ru-RU" sz="1200" b="1">
                <a:latin typeface="Arial" panose="020B0604020202020204" pitchFamily="34" charset="0"/>
              </a:rPr>
              <a:t>2005</a:t>
            </a:r>
            <a:r>
              <a:rPr lang="en-US" altLang="ru-RU" sz="1200">
                <a:latin typeface="Arial" panose="020B0604020202020204" pitchFamily="34" charset="0"/>
              </a:rPr>
              <a:t>) 2061 – 2068</a:t>
            </a:r>
            <a:endParaRPr lang="uk-UA" altLang="ru-RU" sz="1200">
              <a:latin typeface="Arial" panose="020B0604020202020204" pitchFamily="34" charset="0"/>
            </a:endParaRPr>
          </a:p>
        </p:txBody>
      </p:sp>
      <p:sp>
        <p:nvSpPr>
          <p:cNvPr id="15363" name="TextBox 10">
            <a:extLst>
              <a:ext uri="{FF2B5EF4-FFF2-40B4-BE49-F238E27FC236}">
                <a16:creationId xmlns:a16="http://schemas.microsoft.com/office/drawing/2014/main" id="{F85189C6-1F94-45AE-A648-AD954C54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85725"/>
            <a:ext cx="889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>
                <a:solidFill>
                  <a:srgbClr val="C00000"/>
                </a:solidFill>
                <a:latin typeface="Arial" panose="020B0604020202020204" pitchFamily="34" charset="0"/>
              </a:rPr>
              <a:t>Існуючі моделі відновлення нікелевої фази у водні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8C9F13-93E3-4676-8B3D-2591569B5962}"/>
              </a:ext>
            </a:extLst>
          </p:cNvPr>
          <p:cNvSpPr txBox="1"/>
          <p:nvPr/>
        </p:nvSpPr>
        <p:spPr>
          <a:xfrm>
            <a:off x="260350" y="754063"/>
            <a:ext cx="390048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1700" b="1" i="1" dirty="0">
                <a:latin typeface="+mn-lt"/>
              </a:rPr>
              <a:t>концепція ядра</a:t>
            </a:r>
            <a:r>
              <a:rPr lang="uk-UA" sz="1700" i="1" dirty="0">
                <a:latin typeface="+mn-lt"/>
              </a:rPr>
              <a:t> </a:t>
            </a:r>
            <a:r>
              <a:rPr lang="uk-UA" sz="1700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700" i="1" dirty="0">
                <a:solidFill>
                  <a:srgbClr val="C00000"/>
                </a:solidFill>
                <a:latin typeface="+mn-lt"/>
              </a:rPr>
              <a:t>the shrinking core model</a:t>
            </a:r>
            <a:r>
              <a:rPr lang="uk-UA" sz="1700" i="1" dirty="0">
                <a:solidFill>
                  <a:srgbClr val="C00000"/>
                </a:solidFill>
                <a:latin typeface="+mn-lt"/>
              </a:rPr>
              <a:t>):</a:t>
            </a:r>
            <a:r>
              <a:rPr lang="uk-UA" sz="1700" i="1" dirty="0">
                <a:latin typeface="+mn-lt"/>
              </a:rPr>
              <a:t>  рівномірне поширення фронту відновлення з поверхні зерна в його середину </a:t>
            </a:r>
            <a:r>
              <a:rPr lang="en-US" sz="1700" i="1" dirty="0">
                <a:latin typeface="+mn-lt"/>
              </a:rPr>
              <a:t>(</a:t>
            </a:r>
            <a:r>
              <a:rPr lang="en-US" sz="1700" i="1" dirty="0" err="1">
                <a:latin typeface="+mn-lt"/>
              </a:rPr>
              <a:t>Szekely</a:t>
            </a:r>
            <a:r>
              <a:rPr lang="en-US" sz="1700" i="1" dirty="0">
                <a:latin typeface="+mn-lt"/>
              </a:rPr>
              <a:t> V.J. et.al.</a:t>
            </a:r>
            <a:r>
              <a:rPr lang="uk-UA" sz="1700" i="1" dirty="0">
                <a:latin typeface="+mn-lt"/>
              </a:rPr>
              <a:t> 1971, 1976). </a:t>
            </a:r>
          </a:p>
        </p:txBody>
      </p:sp>
      <p:pic>
        <p:nvPicPr>
          <p:cNvPr id="15365" name="Рисунок 1">
            <a:extLst>
              <a:ext uri="{FF2B5EF4-FFF2-40B4-BE49-F238E27FC236}">
                <a16:creationId xmlns:a16="http://schemas.microsoft.com/office/drawing/2014/main" id="{06B96F3D-7714-475D-A1A6-6E888CB21A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2098675"/>
            <a:ext cx="23637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2E4771-7FFD-4B41-A28C-AB02234A952F}"/>
              </a:ext>
            </a:extLst>
          </p:cNvPr>
          <p:cNvSpPr txBox="1"/>
          <p:nvPr/>
        </p:nvSpPr>
        <p:spPr>
          <a:xfrm>
            <a:off x="4573588" y="750888"/>
            <a:ext cx="352266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1700" b="1" i="1" dirty="0">
                <a:latin typeface="+mn-lt"/>
              </a:rPr>
              <a:t>концепція зерна</a:t>
            </a:r>
            <a:r>
              <a:rPr lang="en-US" sz="1700" b="1" i="1" dirty="0">
                <a:latin typeface="+mn-lt"/>
              </a:rPr>
              <a:t> </a:t>
            </a:r>
            <a:r>
              <a:rPr lang="uk-UA" sz="1700" i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1700" i="1" dirty="0">
                <a:solidFill>
                  <a:srgbClr val="C00000"/>
                </a:solidFill>
                <a:latin typeface="+mn-lt"/>
              </a:rPr>
              <a:t>the grain model</a:t>
            </a:r>
            <a:r>
              <a:rPr lang="uk-UA" sz="1700" i="1" dirty="0">
                <a:solidFill>
                  <a:srgbClr val="C00000"/>
                </a:solidFill>
                <a:latin typeface="+mn-lt"/>
              </a:rPr>
              <a:t>): </a:t>
            </a:r>
            <a:r>
              <a:rPr lang="uk-UA" sz="1700" i="1" dirty="0">
                <a:latin typeface="+mn-lt"/>
              </a:rPr>
              <a:t> виникнення та поширення фронту відновлення не рівномірне </a:t>
            </a:r>
            <a:r>
              <a:rPr lang="en-US" sz="1700" i="1" dirty="0">
                <a:latin typeface="+mn-lt"/>
              </a:rPr>
              <a:t>(</a:t>
            </a:r>
            <a:r>
              <a:rPr lang="en-US" sz="1700" i="1" dirty="0" err="1">
                <a:latin typeface="+mn-lt"/>
              </a:rPr>
              <a:t>Szekely</a:t>
            </a:r>
            <a:r>
              <a:rPr lang="en-US" sz="1700" i="1" dirty="0">
                <a:latin typeface="+mn-lt"/>
              </a:rPr>
              <a:t> V.J. et.al.</a:t>
            </a:r>
            <a:r>
              <a:rPr lang="uk-UA" sz="1700" i="1" dirty="0">
                <a:latin typeface="+mn-lt"/>
              </a:rPr>
              <a:t> 1971, 1976). </a:t>
            </a:r>
          </a:p>
        </p:txBody>
      </p:sp>
      <p:pic>
        <p:nvPicPr>
          <p:cNvPr id="15367" name="Рисунок 19">
            <a:extLst>
              <a:ext uri="{FF2B5EF4-FFF2-40B4-BE49-F238E27FC236}">
                <a16:creationId xmlns:a16="http://schemas.microsoft.com/office/drawing/2014/main" id="{3FFB3845-7DFD-4B78-AE1F-549D30FD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093913"/>
            <a:ext cx="44640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AFC9CDCF-00AA-45AF-9A02-95C81138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63" y="1412875"/>
            <a:ext cx="77565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4">
            <a:extLst>
              <a:ext uri="{FF2B5EF4-FFF2-40B4-BE49-F238E27FC236}">
                <a16:creationId xmlns:a16="http://schemas.microsoft.com/office/drawing/2014/main" id="{B095D54A-3343-457B-9D18-937908B9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89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400">
                <a:solidFill>
                  <a:srgbClr val="C00000"/>
                </a:solidFill>
                <a:latin typeface="Arial" panose="020B0604020202020204" pitchFamily="34" charset="0"/>
              </a:rPr>
              <a:t>Вдосконалення моделі відновлення нікелевої фази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CF224-B233-4F47-B35F-80F3E1B99DA2}"/>
              </a:ext>
            </a:extLst>
          </p:cNvPr>
          <p:cNvSpPr txBox="1"/>
          <p:nvPr/>
        </p:nvSpPr>
        <p:spPr>
          <a:xfrm>
            <a:off x="250825" y="4365625"/>
            <a:ext cx="8497888" cy="244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1700" i="1" dirty="0">
                <a:latin typeface="+mn-lt"/>
              </a:rPr>
              <a:t>Вперше встановлено</a:t>
            </a:r>
            <a:r>
              <a:rPr lang="uk-UA" sz="1700" dirty="0">
                <a:latin typeface="+mn-lt"/>
              </a:rPr>
              <a:t>, що зародження фронту відновлення </a:t>
            </a:r>
            <a:r>
              <a:rPr lang="en-US" sz="1700" dirty="0" err="1">
                <a:latin typeface="+mn-lt"/>
              </a:rPr>
              <a:t>NiO</a:t>
            </a:r>
            <a:r>
              <a:rPr lang="uk-UA" sz="1700" dirty="0">
                <a:latin typeface="+mn-lt"/>
              </a:rPr>
              <a:t> </a:t>
            </a:r>
            <a:r>
              <a:rPr lang="uk-UA" sz="1700" dirty="0" err="1">
                <a:latin typeface="+mn-lt"/>
              </a:rPr>
              <a:t>компактів</a:t>
            </a:r>
            <a:r>
              <a:rPr lang="uk-UA" sz="1700" dirty="0">
                <a:latin typeface="+mn-lt"/>
              </a:rPr>
              <a:t> та його поширення відбувається з контактів між зернами, що зумовлено більшою поверхневою енергією цих місць.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1700" dirty="0">
                <a:latin typeface="+mn-lt"/>
              </a:rPr>
              <a:t>Подальше відновлення нікелевої фази </a:t>
            </a:r>
            <a:r>
              <a:rPr lang="uk-UA" sz="1700" dirty="0" err="1">
                <a:latin typeface="+mn-lt"/>
              </a:rPr>
              <a:t>приоритетніше</a:t>
            </a:r>
            <a:r>
              <a:rPr lang="uk-UA" sz="1700" dirty="0">
                <a:latin typeface="+mn-lt"/>
              </a:rPr>
              <a:t> проходить вже на утвореному фронті відновлення, тобто на межі </a:t>
            </a:r>
            <a:r>
              <a:rPr lang="en-US" sz="1700" dirty="0" err="1">
                <a:latin typeface="+mn-lt"/>
              </a:rPr>
              <a:t>NiO</a:t>
            </a:r>
            <a:r>
              <a:rPr lang="en-US" sz="1700" dirty="0">
                <a:latin typeface="+mn-lt"/>
              </a:rPr>
              <a:t>-Ni</a:t>
            </a:r>
            <a:r>
              <a:rPr lang="uk-UA" sz="1700" dirty="0">
                <a:latin typeface="+mn-lt"/>
              </a:rPr>
              <a:t>. Це обумовлює не рівномірність (напрямок) відновлення </a:t>
            </a:r>
            <a:r>
              <a:rPr lang="uk-UA" sz="1700" dirty="0" err="1">
                <a:latin typeface="+mn-lt"/>
              </a:rPr>
              <a:t>зерен</a:t>
            </a:r>
            <a:r>
              <a:rPr lang="uk-UA" sz="1700" dirty="0">
                <a:latin typeface="+mn-lt"/>
              </a:rPr>
              <a:t> </a:t>
            </a:r>
            <a:r>
              <a:rPr lang="uk-UA" sz="1700" dirty="0" err="1">
                <a:latin typeface="+mn-lt"/>
              </a:rPr>
              <a:t>компакту</a:t>
            </a:r>
            <a:r>
              <a:rPr lang="uk-UA" sz="1700" dirty="0">
                <a:latin typeface="+mn-lt"/>
              </a:rPr>
              <a:t> – від контактів в середину.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uk-UA" sz="1700" dirty="0">
                <a:latin typeface="+mn-lt"/>
              </a:rPr>
              <a:t>Отримані результати доповнюють та покращують розуміння запропонованої в роботах </a:t>
            </a:r>
            <a:r>
              <a:rPr lang="en-US" sz="1700" dirty="0" err="1">
                <a:latin typeface="+mn-lt"/>
              </a:rPr>
              <a:t>Szekely</a:t>
            </a:r>
            <a:r>
              <a:rPr lang="en-US" sz="1700" dirty="0">
                <a:latin typeface="+mn-lt"/>
              </a:rPr>
              <a:t> V.J.</a:t>
            </a:r>
            <a:r>
              <a:rPr lang="uk-UA" sz="1700" dirty="0">
                <a:latin typeface="+mn-lt"/>
              </a:rPr>
              <a:t> (1971, 1976) та підтвердженої  </a:t>
            </a:r>
            <a:r>
              <a:rPr lang="en-US" sz="1700" dirty="0" err="1">
                <a:latin typeface="+mn-lt"/>
              </a:rPr>
              <a:t>Utigard</a:t>
            </a:r>
            <a:r>
              <a:rPr lang="en-US" sz="1700" dirty="0">
                <a:latin typeface="+mn-lt"/>
              </a:rPr>
              <a:t> T</a:t>
            </a:r>
            <a:r>
              <a:rPr lang="uk-UA" sz="1700" dirty="0">
                <a:latin typeface="+mn-lt"/>
              </a:rPr>
              <a:t>. (2005, 2009)</a:t>
            </a:r>
            <a:r>
              <a:rPr lang="en-US" sz="1700" dirty="0">
                <a:latin typeface="+mn-lt"/>
              </a:rPr>
              <a:t> </a:t>
            </a:r>
            <a:r>
              <a:rPr lang="uk-UA" sz="1700" dirty="0">
                <a:latin typeface="+mn-lt"/>
              </a:rPr>
              <a:t>моделі протікання процесів відновлення оксиду нікелю.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4B5E0-EA59-4DAB-8132-98ED8DC81068}"/>
              </a:ext>
            </a:extLst>
          </p:cNvPr>
          <p:cNvSpPr txBox="1"/>
          <p:nvPr/>
        </p:nvSpPr>
        <p:spPr>
          <a:xfrm>
            <a:off x="684213" y="828675"/>
            <a:ext cx="3806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Однократне відновлення в суміші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Ar-5-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об.%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H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uk-UA" baseline="-25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4FEA0-7425-43A5-81BD-2B55826102CF}"/>
              </a:ext>
            </a:extLst>
          </p:cNvPr>
          <p:cNvSpPr txBox="1"/>
          <p:nvPr/>
        </p:nvSpPr>
        <p:spPr>
          <a:xfrm>
            <a:off x="4622800" y="828675"/>
            <a:ext cx="3816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5 циклів 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Відокс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суміші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Ar-5-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об.%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H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2</a:t>
            </a:r>
            <a:endParaRPr lang="uk-UA" baseline="-25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C981B-052B-4DC7-9AAD-5E7AEA89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37" y="2583670"/>
            <a:ext cx="7886700" cy="1325563"/>
          </a:xfrm>
        </p:spPr>
        <p:txBody>
          <a:bodyPr>
            <a:normAutofit/>
          </a:bodyPr>
          <a:lstStyle/>
          <a:p>
            <a:r>
              <a:rPr lang="uk-UA" dirty="0"/>
              <a:t>Дякую Вам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1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B6E64B-0341-4CA3-B5AD-51A55478C5FD}"/>
              </a:ext>
            </a:extLst>
          </p:cNvPr>
          <p:cNvSpPr txBox="1"/>
          <p:nvPr/>
        </p:nvSpPr>
        <p:spPr>
          <a:xfrm>
            <a:off x="251084" y="1221042"/>
            <a:ext cx="86418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Закінчив </a:t>
            </a:r>
            <a:r>
              <a:rPr lang="uk-UA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2005 р. Національний технічний університет України «Київський політехнічний інститут»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отримав повну вищу освіту за спеціальністю «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Композиційні та порошкові матеріали, покриття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та здобув кваліфікацію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магістра інженерного матеріалознавства</a:t>
            </a:r>
            <a:endParaRPr lang="ru-RU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255D6-319E-4883-BC05-7224E3E664DE}"/>
              </a:ext>
            </a:extLst>
          </p:cNvPr>
          <p:cNvSpPr txBox="1"/>
          <p:nvPr/>
        </p:nvSpPr>
        <p:spPr>
          <a:xfrm>
            <a:off x="419724" y="244189"/>
            <a:ext cx="864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</a:rPr>
              <a:t>Освіта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399A2B-68CB-45B2-A580-ABBE6D229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23" y="3429001"/>
            <a:ext cx="4556971" cy="31380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61F899-1D2E-4A3A-BC2D-BDE763427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039" y="3414011"/>
            <a:ext cx="4557405" cy="3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5B1D-4177-4B31-B256-1C372092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1" y="672452"/>
            <a:ext cx="8245527" cy="56111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2060"/>
                </a:solidFill>
              </a:rPr>
              <a:t>Стаж наукової роботи – 12 років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EED537C-0B3B-4E83-B78F-859EFEBF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87730"/>
              </p:ext>
            </p:extLst>
          </p:nvPr>
        </p:nvGraphicFramePr>
        <p:xfrm>
          <a:off x="235131" y="1233568"/>
          <a:ext cx="8665101" cy="553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92">
                  <a:extLst>
                    <a:ext uri="{9D8B030D-6E8A-4147-A177-3AD203B41FA5}">
                      <a16:colId xmlns:a16="http://schemas.microsoft.com/office/drawing/2014/main" val="260821"/>
                    </a:ext>
                  </a:extLst>
                </a:gridCol>
                <a:gridCol w="6626909">
                  <a:extLst>
                    <a:ext uri="{9D8B030D-6E8A-4147-A177-3AD203B41FA5}">
                      <a16:colId xmlns:a16="http://schemas.microsoft.com/office/drawing/2014/main" val="891198798"/>
                    </a:ext>
                  </a:extLst>
                </a:gridCol>
              </a:tblGrid>
              <a:tr h="219732">
                <a:tc>
                  <a:txBody>
                    <a:bodyPr/>
                    <a:lstStyle/>
                    <a:p>
                      <a:r>
                        <a:rPr lang="uk-UA" dirty="0"/>
                        <a:t>Термін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Посада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56365"/>
                  </a:ext>
                </a:extLst>
              </a:tr>
              <a:tr h="379263">
                <a:tc>
                  <a:txBody>
                    <a:bodyPr/>
                    <a:lstStyle/>
                    <a:p>
                      <a:r>
                        <a:rPr lang="ru-RU" dirty="0"/>
                        <a:t>01.11.2007 – 31.11.2010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аспірант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відривом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виробництва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630486"/>
                  </a:ext>
                </a:extLst>
              </a:tr>
              <a:tr h="379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08.11.2007 – 01.11.2010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провідний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інженер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відділу</a:t>
                      </a:r>
                      <a:r>
                        <a:rPr lang="ru-RU" dirty="0"/>
                        <a:t> №22;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17752"/>
                  </a:ext>
                </a:extLst>
              </a:tr>
              <a:tr h="656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01.11.2010 – 01.12.2012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молодший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науковий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співробітника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після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закінчення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аспірантури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відділу</a:t>
                      </a:r>
                      <a:r>
                        <a:rPr lang="ru-RU" dirty="0"/>
                        <a:t> №22;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028793"/>
                  </a:ext>
                </a:extLst>
              </a:tr>
              <a:tr h="219732">
                <a:tc>
                  <a:txBody>
                    <a:bodyPr/>
                    <a:lstStyle/>
                    <a:p>
                      <a:r>
                        <a:rPr lang="ru-RU" dirty="0"/>
                        <a:t>01.12.2012 – 11.03.2014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науковий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співробітник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відділу</a:t>
                      </a:r>
                      <a:r>
                        <a:rPr lang="ru-RU" dirty="0"/>
                        <a:t> №22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після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захисту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кандидатської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дисертації</a:t>
                      </a:r>
                      <a:r>
                        <a:rPr lang="ru-RU" dirty="0"/>
                        <a:t>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10974"/>
                  </a:ext>
                </a:extLst>
              </a:tr>
              <a:tr h="219732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11.03.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2014</a:t>
                      </a:r>
                      <a:r>
                        <a:rPr lang="ru-RU" dirty="0"/>
                        <a:t> – 02.06.2015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виконуючий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обов’язки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старшого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наукового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  </a:t>
                      </a:r>
                    </a:p>
                    <a:p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співробітника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відділу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№22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99539"/>
                  </a:ext>
                </a:extLst>
              </a:tr>
              <a:tr h="219732">
                <a:tc>
                  <a:txBody>
                    <a:bodyPr/>
                    <a:lstStyle/>
                    <a:p>
                      <a:r>
                        <a:rPr lang="ru-RU" dirty="0"/>
                        <a:t>02.06.2015 – 01.12.2015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старший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науковий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співробітник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відділу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№22 </a:t>
                      </a:r>
                    </a:p>
                    <a:p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за результатами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атестації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7655"/>
                  </a:ext>
                </a:extLst>
              </a:tr>
              <a:tr h="219732">
                <a:tc>
                  <a:txBody>
                    <a:bodyPr/>
                    <a:lstStyle/>
                    <a:p>
                      <a:r>
                        <a:rPr lang="ru-RU" dirty="0"/>
                        <a:t>01.12.2015 – 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до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теперешнього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часу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завідувач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лабораторії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2000" b="0" i="0" dirty="0" err="1">
                          <a:solidFill>
                            <a:srgbClr val="C00000"/>
                          </a:solidFill>
                          <a:latin typeface="+mj-lt"/>
                        </a:rPr>
                        <a:t>відділу</a:t>
                      </a:r>
                      <a:r>
                        <a:rPr lang="ru-RU" sz="2000" b="0" i="0" dirty="0">
                          <a:solidFill>
                            <a:srgbClr val="C00000"/>
                          </a:solidFill>
                          <a:latin typeface="+mj-lt"/>
                        </a:rPr>
                        <a:t> №22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257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E9DAED3-AB58-4872-A5DC-EC40EB71F061}"/>
              </a:ext>
            </a:extLst>
          </p:cNvPr>
          <p:cNvSpPr txBox="1"/>
          <p:nvPr/>
        </p:nvSpPr>
        <p:spPr>
          <a:xfrm>
            <a:off x="269822" y="151111"/>
            <a:ext cx="87692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</a:rPr>
              <a:t>Інститут</a:t>
            </a:r>
            <a:r>
              <a:rPr lang="ru-RU" sz="2200" b="1" dirty="0">
                <a:solidFill>
                  <a:srgbClr val="C00000"/>
                </a:solidFill>
              </a:rPr>
              <a:t> проблем </a:t>
            </a:r>
            <a:r>
              <a:rPr lang="ru-RU" sz="2200" b="1" dirty="0" err="1">
                <a:solidFill>
                  <a:srgbClr val="C00000"/>
                </a:solidFill>
              </a:rPr>
              <a:t>матеріалознавства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ім</a:t>
            </a:r>
            <a:r>
              <a:rPr lang="ru-RU" sz="2200" b="1" dirty="0">
                <a:solidFill>
                  <a:srgbClr val="C00000"/>
                </a:solidFill>
              </a:rPr>
              <a:t>. І.М. Францевича НАН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A1EE75DD-D438-436E-925C-E558C404B3F5}"/>
              </a:ext>
            </a:extLst>
          </p:cNvPr>
          <p:cNvSpPr/>
          <p:nvPr/>
        </p:nvSpPr>
        <p:spPr>
          <a:xfrm>
            <a:off x="7338399" y="4632959"/>
            <a:ext cx="368687" cy="1924097"/>
          </a:xfrm>
          <a:prstGeom prst="rightBrace">
            <a:avLst>
              <a:gd name="adj1" fmla="val 8333"/>
              <a:gd name="adj2" fmla="val 50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321C75-36F5-4C22-B330-4FF2E80B04C5}"/>
              </a:ext>
            </a:extLst>
          </p:cNvPr>
          <p:cNvSpPr txBox="1"/>
          <p:nvPr/>
        </p:nvSpPr>
        <p:spPr>
          <a:xfrm>
            <a:off x="7792608" y="5388386"/>
            <a:ext cx="1445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sym typeface="Symbol" panose="05050102010706020507" pitchFamily="18" charset="2"/>
              </a:rPr>
              <a:t> 5 </a:t>
            </a:r>
            <a:r>
              <a:rPr lang="ru-RU" sz="2000" b="1" dirty="0" err="1">
                <a:solidFill>
                  <a:srgbClr val="C00000"/>
                </a:solidFill>
                <a:sym typeface="Symbol" panose="05050102010706020507" pitchFamily="18" charset="2"/>
              </a:rPr>
              <a:t>років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F48263-AFF8-4F72-8BD1-3424A0C6F995}"/>
              </a:ext>
            </a:extLst>
          </p:cNvPr>
          <p:cNvSpPr txBox="1"/>
          <p:nvPr/>
        </p:nvSpPr>
        <p:spPr>
          <a:xfrm>
            <a:off x="0" y="7822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</a:rPr>
              <a:t>Отримав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сертифікат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який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підтверджує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достатньо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високий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рівень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(B2) </a:t>
            </a:r>
          </a:p>
          <a:p>
            <a:pPr algn="ctr"/>
            <a:r>
              <a:rPr lang="ru-RU" sz="2000" dirty="0" err="1">
                <a:solidFill>
                  <a:srgbClr val="002060"/>
                </a:solidFill>
              </a:rPr>
              <a:t>володіння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іноземною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мовою</a:t>
            </a:r>
            <a:r>
              <a:rPr lang="ru-RU" sz="2000" dirty="0">
                <a:solidFill>
                  <a:srgbClr val="002060"/>
                </a:solidFill>
              </a:rPr>
              <a:t>, у 2020 </a:t>
            </a:r>
            <a:r>
              <a:rPr lang="ru-RU" sz="2000" dirty="0" err="1">
                <a:solidFill>
                  <a:srgbClr val="002060"/>
                </a:solidFill>
              </a:rPr>
              <a:t>році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765C3-9CEC-4D36-8D51-C191212FD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881" y="1063184"/>
            <a:ext cx="4092316" cy="55387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8A26E-8D49-48AD-B32D-B3C0388C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802" y="1089975"/>
            <a:ext cx="4272197" cy="5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3033-9DB2-4636-91E6-7B74690B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9313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аукові публікації</a:t>
            </a:r>
            <a:endParaRPr lang="ru-RU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D21A-2DEC-4204-B404-E5670C6FFFA0}"/>
              </a:ext>
            </a:extLst>
          </p:cNvPr>
          <p:cNvSpPr txBox="1"/>
          <p:nvPr/>
        </p:nvSpPr>
        <p:spPr>
          <a:xfrm>
            <a:off x="337278" y="1544386"/>
            <a:ext cx="86418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+mj-lt"/>
              </a:rPr>
              <a:t>Має</a:t>
            </a:r>
            <a:r>
              <a:rPr lang="ru-RU" sz="2800" dirty="0">
                <a:latin typeface="+mj-lt"/>
              </a:rPr>
              <a:t> 100 </a:t>
            </a:r>
            <a:r>
              <a:rPr lang="ru-RU" sz="2800" dirty="0" err="1">
                <a:latin typeface="+mj-lt"/>
              </a:rPr>
              <a:t>публікацій</a:t>
            </a:r>
            <a:r>
              <a:rPr lang="ru-RU" sz="2800" dirty="0">
                <a:latin typeface="+mj-lt"/>
              </a:rPr>
              <a:t>, з них 50 </a:t>
            </a:r>
            <a:r>
              <a:rPr lang="ru-RU" sz="2800" dirty="0" err="1">
                <a:latin typeface="+mj-lt"/>
              </a:rPr>
              <a:t>наукових</a:t>
            </a:r>
            <a:r>
              <a:rPr lang="ru-RU" sz="2800" dirty="0">
                <a:latin typeface="+mj-lt"/>
              </a:rPr>
              <a:t>, у тому </a:t>
            </a:r>
            <a:r>
              <a:rPr lang="ru-RU" sz="2800" dirty="0" err="1">
                <a:latin typeface="+mj-lt"/>
              </a:rPr>
              <a:t>числі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наукові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праці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опубліковані</a:t>
            </a:r>
            <a:r>
              <a:rPr lang="ru-RU" sz="2800" dirty="0">
                <a:latin typeface="+mj-lt"/>
              </a:rPr>
              <a:t> у </a:t>
            </a:r>
            <a:r>
              <a:rPr lang="ru-RU" sz="2800" dirty="0" err="1">
                <a:latin typeface="+mj-lt"/>
              </a:rPr>
              <a:t>вітчизняних</a:t>
            </a:r>
            <a:r>
              <a:rPr lang="ru-RU" sz="2800" dirty="0">
                <a:latin typeface="+mj-lt"/>
              </a:rPr>
              <a:t> і </a:t>
            </a:r>
            <a:r>
              <a:rPr lang="ru-RU" sz="2800" dirty="0" err="1">
                <a:latin typeface="+mj-lt"/>
              </a:rPr>
              <a:t>міжнародних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рецензованих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фахових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виданнях</a:t>
            </a:r>
            <a:r>
              <a:rPr lang="ru-RU" sz="2800" dirty="0">
                <a:latin typeface="+mj-lt"/>
              </a:rPr>
              <a:t>.</a:t>
            </a:r>
          </a:p>
          <a:p>
            <a:endParaRPr lang="en-US" sz="2800" dirty="0">
              <a:latin typeface="+mj-lt"/>
            </a:endParaRPr>
          </a:p>
          <a:p>
            <a:r>
              <a:rPr lang="ru-RU" sz="2800" dirty="0" err="1">
                <a:latin typeface="+mj-lt"/>
              </a:rPr>
              <a:t>Після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захисту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кандидатської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дисертації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опубліковано</a:t>
            </a:r>
            <a:r>
              <a:rPr lang="ru-RU" sz="2800" dirty="0">
                <a:latin typeface="+mj-lt"/>
              </a:rPr>
              <a:t> 65 </a:t>
            </a:r>
            <a:r>
              <a:rPr lang="ru-RU" sz="2800" dirty="0" err="1">
                <a:latin typeface="+mj-lt"/>
              </a:rPr>
              <a:t>праць</a:t>
            </a:r>
            <a:r>
              <a:rPr lang="ru-RU" sz="2800" dirty="0">
                <a:latin typeface="+mj-lt"/>
              </a:rPr>
              <a:t>, з них 32 </a:t>
            </a:r>
            <a:r>
              <a:rPr lang="ru-RU" sz="2800" dirty="0" err="1">
                <a:latin typeface="+mj-lt"/>
              </a:rPr>
              <a:t>наукових</a:t>
            </a:r>
            <a:r>
              <a:rPr lang="ru-RU" sz="2800" dirty="0">
                <a:latin typeface="+mj-lt"/>
              </a:rPr>
              <a:t>, у тому </a:t>
            </a:r>
            <a:r>
              <a:rPr lang="ru-RU" sz="2800" dirty="0" err="1">
                <a:latin typeface="+mj-lt"/>
              </a:rPr>
              <a:t>числі</a:t>
            </a:r>
            <a:r>
              <a:rPr lang="ru-RU" sz="2800" dirty="0">
                <a:latin typeface="+mj-lt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після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захисту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6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публікацій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періодичних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виданнях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які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включені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до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наукометричних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баз </a:t>
            </a:r>
            <a:r>
              <a:rPr lang="tr-TR" sz="2800" b="1" i="1" dirty="0">
                <a:solidFill>
                  <a:srgbClr val="C00000"/>
                </a:solidFill>
                <a:latin typeface="+mj-lt"/>
              </a:rPr>
              <a:t>Scopus </a:t>
            </a:r>
            <a:r>
              <a:rPr lang="ru-RU" sz="2800" b="1" i="1" dirty="0" err="1">
                <a:solidFill>
                  <a:srgbClr val="C00000"/>
                </a:solidFill>
                <a:latin typeface="+mj-lt"/>
              </a:rPr>
              <a:t>або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tr-TR" sz="2800" b="1" i="1" dirty="0">
                <a:solidFill>
                  <a:srgbClr val="C00000"/>
                </a:solidFill>
                <a:latin typeface="+mj-lt"/>
              </a:rPr>
              <a:t>Web of Science </a:t>
            </a:r>
            <a:r>
              <a:rPr lang="ru-RU" sz="2800" b="1" i="1" dirty="0">
                <a:solidFill>
                  <a:srgbClr val="C00000"/>
                </a:solidFill>
                <a:latin typeface="+mj-lt"/>
              </a:rPr>
              <a:t>та </a:t>
            </a:r>
            <a:r>
              <a:rPr lang="ru-RU" sz="2800" b="1" i="1" u="sng" dirty="0">
                <a:solidFill>
                  <a:srgbClr val="C00000"/>
                </a:solidFill>
                <a:latin typeface="+mj-lt"/>
              </a:rPr>
              <a:t>не є перекладами з </a:t>
            </a:r>
            <a:r>
              <a:rPr lang="ru-RU" sz="2800" b="1" i="1" u="sng" dirty="0" err="1">
                <a:solidFill>
                  <a:srgbClr val="C00000"/>
                </a:solidFill>
                <a:latin typeface="+mj-lt"/>
              </a:rPr>
              <a:t>інших</a:t>
            </a:r>
            <a:r>
              <a:rPr lang="ru-RU" sz="2800" b="1" i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u="sng" dirty="0" err="1">
                <a:solidFill>
                  <a:srgbClr val="C00000"/>
                </a:solidFill>
                <a:latin typeface="+mj-lt"/>
              </a:rPr>
              <a:t>мов</a:t>
            </a:r>
            <a:r>
              <a:rPr lang="ru-RU" sz="2800" i="1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98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F9A79-C8C9-404F-95FC-D6527DD8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5" y="170255"/>
            <a:ext cx="7886700" cy="41121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у виконанні науково-технічних програм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B4067-E356-44B3-8252-DD7A3FD1B8EF}"/>
              </a:ext>
            </a:extLst>
          </p:cNvPr>
          <p:cNvSpPr txBox="1"/>
          <p:nvPr/>
        </p:nvSpPr>
        <p:spPr>
          <a:xfrm>
            <a:off x="352269" y="733246"/>
            <a:ext cx="843946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u="sng" dirty="0" err="1">
                <a:solidFill>
                  <a:srgbClr val="C00000"/>
                </a:solidFill>
              </a:rPr>
              <a:t>Науковий</a:t>
            </a:r>
            <a:r>
              <a:rPr lang="ru-RU" sz="1400" u="sng" dirty="0">
                <a:solidFill>
                  <a:srgbClr val="C00000"/>
                </a:solidFill>
              </a:rPr>
              <a:t> </a:t>
            </a:r>
            <a:r>
              <a:rPr lang="ru-RU" sz="1400" u="sng" dirty="0" err="1">
                <a:solidFill>
                  <a:srgbClr val="C00000"/>
                </a:solidFill>
              </a:rPr>
              <a:t>керівник</a:t>
            </a:r>
            <a:r>
              <a:rPr lang="ru-RU" sz="1400" u="sng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ІІІ-25-16. «</a:t>
            </a:r>
            <a:r>
              <a:rPr lang="ru-RU" sz="1400" dirty="0" err="1"/>
              <a:t>Вплив</a:t>
            </a:r>
            <a:r>
              <a:rPr lang="ru-RU" sz="1400" dirty="0"/>
              <a:t> </a:t>
            </a:r>
            <a:r>
              <a:rPr lang="ru-RU" sz="1400" dirty="0" err="1"/>
              <a:t>концентрації</a:t>
            </a:r>
            <a:r>
              <a:rPr lang="ru-RU" sz="1400" dirty="0"/>
              <a:t> </a:t>
            </a:r>
            <a:r>
              <a:rPr lang="ru-RU" sz="1400" dirty="0" err="1"/>
              <a:t>палива</a:t>
            </a:r>
            <a:r>
              <a:rPr lang="ru-RU" sz="1400" dirty="0"/>
              <a:t> в </a:t>
            </a:r>
            <a:r>
              <a:rPr lang="ru-RU" sz="1400" dirty="0" err="1"/>
              <a:t>суміші</a:t>
            </a:r>
            <a:r>
              <a:rPr lang="ru-RU" sz="1400" dirty="0"/>
              <a:t> </a:t>
            </a:r>
            <a:r>
              <a:rPr lang="tr-TR" sz="1400" dirty="0"/>
              <a:t>Ar-H2 </a:t>
            </a:r>
            <a:r>
              <a:rPr lang="ru-RU" sz="1400" dirty="0"/>
              <a:t>на </a:t>
            </a:r>
            <a:r>
              <a:rPr lang="ru-RU" sz="1400" dirty="0" err="1"/>
              <a:t>електричні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 </a:t>
            </a:r>
            <a:r>
              <a:rPr lang="ru-RU" sz="1400" dirty="0" err="1"/>
              <a:t>керамічних</a:t>
            </a:r>
            <a:r>
              <a:rPr lang="ru-RU" sz="1400" dirty="0"/>
              <a:t> </a:t>
            </a:r>
            <a:r>
              <a:rPr lang="ru-RU" sz="1400" dirty="0" err="1"/>
              <a:t>паливних</a:t>
            </a:r>
            <a:r>
              <a:rPr lang="ru-RU" sz="1400" dirty="0"/>
              <a:t> </a:t>
            </a:r>
            <a:r>
              <a:rPr lang="ru-RU" sz="1400" dirty="0" err="1"/>
              <a:t>комірок</a:t>
            </a:r>
            <a:r>
              <a:rPr lang="ru-RU" sz="1400" dirty="0"/>
              <a:t>» (0116</a:t>
            </a:r>
            <a:r>
              <a:rPr lang="tr-TR" sz="1400" dirty="0"/>
              <a:t>U004772, 2016);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ІІ-9-19В, </a:t>
            </a:r>
            <a:r>
              <a:rPr lang="ru-RU" sz="1400" dirty="0" err="1"/>
              <a:t>Цільова</a:t>
            </a:r>
            <a:r>
              <a:rPr lang="ru-RU" sz="1400" dirty="0"/>
              <a:t> </a:t>
            </a:r>
            <a:r>
              <a:rPr lang="ru-RU" sz="1400" dirty="0" err="1"/>
              <a:t>програма</a:t>
            </a:r>
            <a:r>
              <a:rPr lang="ru-RU" sz="1400" dirty="0"/>
              <a:t> </a:t>
            </a:r>
            <a:r>
              <a:rPr lang="ru-RU" sz="1400" dirty="0" err="1"/>
              <a:t>наукових</a:t>
            </a:r>
            <a:r>
              <a:rPr lang="ru-RU" sz="1400" dirty="0"/>
              <a:t> </a:t>
            </a:r>
            <a:r>
              <a:rPr lang="ru-RU" sz="1400" dirty="0" err="1"/>
              <a:t>досліджень</a:t>
            </a:r>
            <a:r>
              <a:rPr lang="ru-RU" sz="1400" dirty="0"/>
              <a:t> НАН </a:t>
            </a:r>
            <a:r>
              <a:rPr lang="ru-RU" sz="1400" dirty="0" err="1"/>
              <a:t>України</a:t>
            </a:r>
            <a:r>
              <a:rPr lang="ru-RU" sz="1400" dirty="0"/>
              <a:t> «</a:t>
            </a:r>
            <a:r>
              <a:rPr lang="ru-RU" sz="1400" dirty="0" err="1"/>
              <a:t>Розвиток</a:t>
            </a:r>
            <a:r>
              <a:rPr lang="ru-RU" sz="1400" dirty="0"/>
              <a:t> </a:t>
            </a:r>
            <a:r>
              <a:rPr lang="ru-RU" sz="1400" dirty="0" err="1"/>
              <a:t>наукових</a:t>
            </a:r>
            <a:r>
              <a:rPr lang="ru-RU" sz="1400" dirty="0"/>
              <a:t> засад </a:t>
            </a:r>
            <a:r>
              <a:rPr lang="ru-RU" sz="1400" dirty="0" err="1"/>
              <a:t>отримання</a:t>
            </a:r>
            <a:r>
              <a:rPr lang="ru-RU" sz="1400" dirty="0"/>
              <a:t>, </a:t>
            </a:r>
            <a:r>
              <a:rPr lang="ru-RU" sz="1400" dirty="0" err="1"/>
              <a:t>зберігання</a:t>
            </a:r>
            <a:r>
              <a:rPr lang="ru-RU" sz="1400" dirty="0"/>
              <a:t> та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водню</a:t>
            </a:r>
            <a:r>
              <a:rPr lang="ru-RU" sz="1400" dirty="0"/>
              <a:t> в системах автономного </a:t>
            </a:r>
            <a:r>
              <a:rPr lang="ru-RU" sz="1400" dirty="0" err="1"/>
              <a:t>енергозабезпечення</a:t>
            </a:r>
            <a:r>
              <a:rPr lang="ru-RU" sz="1400" dirty="0"/>
              <a:t>», </a:t>
            </a:r>
            <a:r>
              <a:rPr lang="ru-RU" sz="1400" dirty="0" err="1"/>
              <a:t>Назва</a:t>
            </a:r>
            <a:r>
              <a:rPr lang="ru-RU" sz="1400" dirty="0"/>
              <a:t> проекту: «</a:t>
            </a:r>
            <a:r>
              <a:rPr lang="ru-RU" sz="1400" dirty="0" err="1"/>
              <a:t>Відпрацювання</a:t>
            </a:r>
            <a:r>
              <a:rPr lang="ru-RU" sz="1400" dirty="0"/>
              <a:t> </a:t>
            </a:r>
            <a:r>
              <a:rPr lang="ru-RU" sz="1400" dirty="0" err="1"/>
              <a:t>режимів</a:t>
            </a:r>
            <a:r>
              <a:rPr lang="ru-RU" sz="1400" dirty="0"/>
              <a:t> </a:t>
            </a:r>
            <a:r>
              <a:rPr lang="ru-RU" sz="1400" dirty="0" err="1"/>
              <a:t>виготовлення</a:t>
            </a:r>
            <a:r>
              <a:rPr lang="ru-RU" sz="1400" dirty="0"/>
              <a:t> </a:t>
            </a:r>
            <a:r>
              <a:rPr lang="ru-RU" sz="1400" dirty="0" err="1"/>
              <a:t>керамічної</a:t>
            </a:r>
            <a:r>
              <a:rPr lang="ru-RU" sz="1400" dirty="0"/>
              <a:t> </a:t>
            </a:r>
            <a:r>
              <a:rPr lang="ru-RU" sz="1400" dirty="0" err="1"/>
              <a:t>паливної</a:t>
            </a:r>
            <a:r>
              <a:rPr lang="ru-RU" sz="1400" dirty="0"/>
              <a:t> </a:t>
            </a:r>
            <a:r>
              <a:rPr lang="ru-RU" sz="1400" dirty="0" err="1"/>
              <a:t>комірки</a:t>
            </a:r>
            <a:r>
              <a:rPr lang="ru-RU" sz="1400" dirty="0"/>
              <a:t> методом </a:t>
            </a:r>
            <a:r>
              <a:rPr lang="ru-RU" sz="1400" dirty="0" err="1"/>
              <a:t>стрічкового</a:t>
            </a:r>
            <a:r>
              <a:rPr lang="ru-RU" sz="1400" dirty="0"/>
              <a:t> </a:t>
            </a:r>
            <a:r>
              <a:rPr lang="ru-RU" sz="1400" dirty="0" err="1"/>
              <a:t>лиття</a:t>
            </a:r>
            <a:r>
              <a:rPr lang="ru-RU" sz="1400" dirty="0"/>
              <a:t>» (0119</a:t>
            </a:r>
            <a:r>
              <a:rPr lang="tr-TR" sz="1400" dirty="0"/>
              <a:t>U102025, 2019-2021).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>
                <a:solidFill>
                  <a:srgbClr val="002060"/>
                </a:solidFill>
              </a:rPr>
              <a:t>V-2-19. Joint Project of Ukraine–Czeck Republic cooperation “Development of light-weight Ti-based composite material for application as an interconnect in SOFC stacks” (0119U101944, </a:t>
            </a:r>
            <a:r>
              <a:rPr lang="tr-TR" sz="1400" b="1" dirty="0">
                <a:solidFill>
                  <a:srgbClr val="002060"/>
                </a:solidFill>
              </a:rPr>
              <a:t>2019-2020</a:t>
            </a:r>
            <a:r>
              <a:rPr lang="tr-TR" sz="1400" dirty="0">
                <a:solidFill>
                  <a:srgbClr val="002060"/>
                </a:solidFill>
              </a:rPr>
              <a:t>).</a:t>
            </a:r>
          </a:p>
          <a:p>
            <a:r>
              <a:rPr lang="ru-RU" sz="1400" u="sng" dirty="0">
                <a:solidFill>
                  <a:srgbClr val="C00000"/>
                </a:solidFill>
              </a:rPr>
              <a:t>Участь у </a:t>
            </a:r>
            <a:r>
              <a:rPr lang="ru-RU" sz="1400" u="sng" dirty="0" err="1">
                <a:solidFill>
                  <a:srgbClr val="C00000"/>
                </a:solidFill>
              </a:rPr>
              <a:t>виконанні</a:t>
            </a:r>
            <a:r>
              <a:rPr lang="ru-RU" sz="1400" u="sng" dirty="0">
                <a:solidFill>
                  <a:srgbClr val="C00000"/>
                </a:solidFill>
              </a:rPr>
              <a:t> тем: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/>
              <a:t>III-25-12(</a:t>
            </a:r>
            <a:r>
              <a:rPr lang="ru-RU" sz="1400" dirty="0"/>
              <a:t>Ц) «</a:t>
            </a:r>
            <a:r>
              <a:rPr lang="ru-RU" sz="1400" dirty="0" err="1"/>
              <a:t>Розроблення</a:t>
            </a:r>
            <a:r>
              <a:rPr lang="ru-RU" sz="1400" dirty="0"/>
              <a:t> нового </a:t>
            </a:r>
            <a:r>
              <a:rPr lang="ru-RU" sz="1400" dirty="0" err="1"/>
              <a:t>покоління</a:t>
            </a:r>
            <a:r>
              <a:rPr lang="ru-RU" sz="1400" dirty="0"/>
              <a:t> </a:t>
            </a:r>
            <a:r>
              <a:rPr lang="ru-RU" sz="1400" dirty="0" err="1"/>
              <a:t>керамічних</a:t>
            </a:r>
            <a:r>
              <a:rPr lang="ru-RU" sz="1400" dirty="0"/>
              <a:t> </a:t>
            </a:r>
            <a:r>
              <a:rPr lang="ru-RU" sz="1400" dirty="0" err="1"/>
              <a:t>плівкових</a:t>
            </a:r>
            <a:r>
              <a:rPr lang="ru-RU" sz="1400" dirty="0"/>
              <a:t> </a:t>
            </a:r>
            <a:r>
              <a:rPr lang="ru-RU" sz="1400" dirty="0" err="1"/>
              <a:t>паливних</a:t>
            </a:r>
            <a:r>
              <a:rPr lang="ru-RU" sz="1400" dirty="0"/>
              <a:t> </a:t>
            </a:r>
            <a:r>
              <a:rPr lang="ru-RU" sz="1400" dirty="0" err="1"/>
              <a:t>комірок</a:t>
            </a:r>
            <a:r>
              <a:rPr lang="ru-RU" sz="1400" dirty="0"/>
              <a:t> на </a:t>
            </a:r>
            <a:r>
              <a:rPr lang="ru-RU" sz="1400" dirty="0" err="1"/>
              <a:t>керамічному</a:t>
            </a:r>
            <a:r>
              <a:rPr lang="ru-RU" sz="1400" dirty="0"/>
              <a:t> та </a:t>
            </a:r>
            <a:r>
              <a:rPr lang="ru-RU" sz="1400" dirty="0" err="1"/>
              <a:t>металокерамічному</a:t>
            </a:r>
            <a:r>
              <a:rPr lang="ru-RU" sz="1400" dirty="0"/>
              <a:t> анодах для </a:t>
            </a:r>
            <a:r>
              <a:rPr lang="ru-RU" sz="1400" dirty="0" err="1"/>
              <a:t>роботи</a:t>
            </a:r>
            <a:r>
              <a:rPr lang="ru-RU" sz="1400" dirty="0"/>
              <a:t> при 600 °С» (0112</a:t>
            </a:r>
            <a:r>
              <a:rPr lang="tr-TR" sz="1400" dirty="0"/>
              <a:t>U002093, 2012-2016);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ІІІ-10-16, «</a:t>
            </a:r>
            <a:r>
              <a:rPr lang="ru-RU" sz="1400" dirty="0" err="1"/>
              <a:t>Дифузійні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 в </a:t>
            </a:r>
            <a:r>
              <a:rPr lang="ru-RU" sz="1400" dirty="0" err="1"/>
              <a:t>цирконієво-керамічних</a:t>
            </a:r>
            <a:r>
              <a:rPr lang="ru-RU" sz="1400" dirty="0"/>
              <a:t> </a:t>
            </a:r>
            <a:r>
              <a:rPr lang="ru-RU" sz="1400" dirty="0" err="1"/>
              <a:t>паливних</a:t>
            </a:r>
            <a:r>
              <a:rPr lang="ru-RU" sz="1400" dirty="0"/>
              <a:t> </a:t>
            </a:r>
            <a:r>
              <a:rPr lang="ru-RU" sz="1400" dirty="0" err="1"/>
              <a:t>комірках</a:t>
            </a:r>
            <a:r>
              <a:rPr lang="ru-RU" sz="1400" dirty="0"/>
              <a:t>» (0116</a:t>
            </a:r>
            <a:r>
              <a:rPr lang="tr-TR" sz="1400" dirty="0"/>
              <a:t>U003503, 2016-2018);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ІІІ-9-19, «Структурно-</a:t>
            </a:r>
            <a:r>
              <a:rPr lang="ru-RU" sz="1400" dirty="0" err="1"/>
              <a:t>оптимізовані</a:t>
            </a:r>
            <a:r>
              <a:rPr lang="ru-RU" sz="1400" dirty="0"/>
              <a:t> </a:t>
            </a:r>
            <a:r>
              <a:rPr lang="ru-RU" sz="1400" dirty="0" err="1"/>
              <a:t>електроди</a:t>
            </a:r>
            <a:r>
              <a:rPr lang="ru-RU" sz="1400" dirty="0"/>
              <a:t> </a:t>
            </a:r>
            <a:r>
              <a:rPr lang="ru-RU" sz="1400" dirty="0" err="1"/>
              <a:t>керамічної</a:t>
            </a:r>
            <a:r>
              <a:rPr lang="ru-RU" sz="1400" dirty="0"/>
              <a:t> </a:t>
            </a:r>
            <a:r>
              <a:rPr lang="ru-RU" sz="1400" dirty="0" err="1"/>
              <a:t>паливної</a:t>
            </a:r>
            <a:r>
              <a:rPr lang="ru-RU" sz="1400" dirty="0"/>
              <a:t> </a:t>
            </a:r>
            <a:r>
              <a:rPr lang="ru-RU" sz="1400" dirty="0" err="1"/>
              <a:t>комірки</a:t>
            </a:r>
            <a:r>
              <a:rPr lang="ru-RU" sz="1400" dirty="0"/>
              <a:t>» (0119</a:t>
            </a:r>
            <a:r>
              <a:rPr lang="tr-TR" sz="1400" dirty="0"/>
              <a:t>U100554, 2019-2021);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ІІ-19-16 (В), </a:t>
            </a:r>
            <a:r>
              <a:rPr lang="ru-RU" sz="1400" dirty="0" err="1"/>
              <a:t>Цільова</a:t>
            </a:r>
            <a:r>
              <a:rPr lang="ru-RU" sz="1400" dirty="0"/>
              <a:t> комплексна </a:t>
            </a:r>
            <a:r>
              <a:rPr lang="ru-RU" sz="1400" dirty="0" err="1"/>
              <a:t>програма</a:t>
            </a:r>
            <a:r>
              <a:rPr lang="ru-RU" sz="1400" dirty="0"/>
              <a:t> </a:t>
            </a:r>
            <a:r>
              <a:rPr lang="ru-RU" sz="1400" dirty="0" err="1"/>
              <a:t>наукових</a:t>
            </a:r>
            <a:r>
              <a:rPr lang="ru-RU" sz="1400" dirty="0"/>
              <a:t> </a:t>
            </a:r>
            <a:r>
              <a:rPr lang="ru-RU" sz="1400" dirty="0" err="1"/>
              <a:t>досліджень</a:t>
            </a:r>
            <a:r>
              <a:rPr lang="ru-RU" sz="1400" dirty="0"/>
              <a:t> НАН </a:t>
            </a:r>
            <a:r>
              <a:rPr lang="ru-RU" sz="1400" dirty="0" err="1"/>
              <a:t>України</a:t>
            </a:r>
            <a:r>
              <a:rPr lang="ru-RU" sz="1400" dirty="0"/>
              <a:t> «</a:t>
            </a:r>
            <a:r>
              <a:rPr lang="ru-RU" sz="1400" dirty="0" err="1"/>
              <a:t>Фундаментальні</a:t>
            </a:r>
            <a:r>
              <a:rPr lang="ru-RU" sz="1400" dirty="0"/>
              <a:t> </a:t>
            </a:r>
            <a:r>
              <a:rPr lang="ru-RU" sz="1400" dirty="0" err="1"/>
              <a:t>аспекти</a:t>
            </a:r>
            <a:r>
              <a:rPr lang="ru-RU" sz="1400" dirty="0"/>
              <a:t> </a:t>
            </a:r>
            <a:r>
              <a:rPr lang="ru-RU" sz="1400" dirty="0" err="1"/>
              <a:t>відновлювано-водневої</a:t>
            </a:r>
            <a:r>
              <a:rPr lang="ru-RU" sz="1400" dirty="0"/>
              <a:t> </a:t>
            </a:r>
            <a:r>
              <a:rPr lang="ru-RU" sz="1400" dirty="0" err="1"/>
              <a:t>енергетики</a:t>
            </a:r>
            <a:r>
              <a:rPr lang="ru-RU" sz="1400" dirty="0"/>
              <a:t> і </a:t>
            </a:r>
            <a:r>
              <a:rPr lang="ru-RU" sz="1400" dirty="0" err="1"/>
              <a:t>паливно-комірчаних</a:t>
            </a:r>
            <a:r>
              <a:rPr lang="ru-RU" sz="1400" dirty="0"/>
              <a:t> </a:t>
            </a:r>
            <a:r>
              <a:rPr lang="ru-RU" sz="1400" dirty="0" err="1"/>
              <a:t>технологій</a:t>
            </a:r>
            <a:r>
              <a:rPr lang="ru-RU" sz="1400" dirty="0"/>
              <a:t>», </a:t>
            </a:r>
            <a:r>
              <a:rPr lang="ru-RU" sz="1400" dirty="0" err="1"/>
              <a:t>Назва</a:t>
            </a:r>
            <a:r>
              <a:rPr lang="ru-RU" sz="1400" dirty="0"/>
              <a:t>: «</a:t>
            </a:r>
            <a:r>
              <a:rPr lang="ru-RU" sz="1400" dirty="0" err="1"/>
              <a:t>Керамічна</a:t>
            </a:r>
            <a:r>
              <a:rPr lang="ru-RU" sz="1400" dirty="0"/>
              <a:t> </a:t>
            </a:r>
            <a:r>
              <a:rPr lang="ru-RU" sz="1400" dirty="0" err="1"/>
              <a:t>паливна</a:t>
            </a:r>
            <a:r>
              <a:rPr lang="ru-RU" sz="1400" dirty="0"/>
              <a:t> </a:t>
            </a:r>
            <a:r>
              <a:rPr lang="ru-RU" sz="1400" dirty="0" err="1"/>
              <a:t>комірка</a:t>
            </a:r>
            <a:r>
              <a:rPr lang="ru-RU" sz="1400" dirty="0"/>
              <a:t> для </a:t>
            </a:r>
            <a:r>
              <a:rPr lang="ru-RU" sz="1400" dirty="0" err="1"/>
              <a:t>літальних</a:t>
            </a:r>
            <a:r>
              <a:rPr lang="ru-RU" sz="1400" dirty="0"/>
              <a:t> </a:t>
            </a:r>
            <a:r>
              <a:rPr lang="ru-RU" sz="1400" dirty="0" err="1"/>
              <a:t>апаратів</a:t>
            </a:r>
            <a:r>
              <a:rPr lang="ru-RU" sz="1400" dirty="0"/>
              <a:t>» (0116</a:t>
            </a:r>
            <a:r>
              <a:rPr lang="tr-TR" sz="1400" dirty="0"/>
              <a:t>U004336, 2016-2018);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ІІ-6-17, </a:t>
            </a:r>
            <a:r>
              <a:rPr lang="ru-RU" sz="1400" dirty="0" err="1"/>
              <a:t>Програма</a:t>
            </a:r>
            <a:r>
              <a:rPr lang="ru-RU" sz="1400" dirty="0"/>
              <a:t> </a:t>
            </a:r>
            <a:r>
              <a:rPr lang="ru-RU" sz="1400" dirty="0" err="1"/>
              <a:t>науково-дослідних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 </a:t>
            </a:r>
            <a:r>
              <a:rPr lang="ru-RU" sz="1400" dirty="0" err="1"/>
              <a:t>молодих</a:t>
            </a:r>
            <a:r>
              <a:rPr lang="ru-RU" sz="1400" dirty="0"/>
              <a:t> </a:t>
            </a:r>
            <a:r>
              <a:rPr lang="ru-RU" sz="1400" dirty="0" err="1"/>
              <a:t>учених</a:t>
            </a:r>
            <a:r>
              <a:rPr lang="ru-RU" sz="1400" dirty="0"/>
              <a:t> НАН </a:t>
            </a:r>
            <a:r>
              <a:rPr lang="ru-RU" sz="1400" dirty="0" err="1"/>
              <a:t>України</a:t>
            </a:r>
            <a:r>
              <a:rPr lang="ru-RU" sz="1400" dirty="0"/>
              <a:t> 2017-2018. </a:t>
            </a:r>
            <a:r>
              <a:rPr lang="ru-RU" sz="1400" dirty="0" err="1"/>
              <a:t>Назва</a:t>
            </a:r>
            <a:r>
              <a:rPr lang="ru-RU" sz="1400" dirty="0"/>
              <a:t>: «</a:t>
            </a:r>
            <a:r>
              <a:rPr lang="ru-RU" sz="1400" dirty="0" err="1"/>
              <a:t>Порівняльне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структури</a:t>
            </a:r>
            <a:r>
              <a:rPr lang="ru-RU" sz="1400" dirty="0"/>
              <a:t> аноду на </a:t>
            </a:r>
            <a:r>
              <a:rPr lang="ru-RU" sz="1400" dirty="0" err="1"/>
              <a:t>ефективність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керамічної</a:t>
            </a:r>
            <a:r>
              <a:rPr lang="ru-RU" sz="1400" dirty="0"/>
              <a:t> </a:t>
            </a:r>
            <a:r>
              <a:rPr lang="ru-RU" sz="1400" dirty="0" err="1"/>
              <a:t>паливної</a:t>
            </a:r>
            <a:r>
              <a:rPr lang="ru-RU" sz="1400" dirty="0"/>
              <a:t>» (0117</a:t>
            </a:r>
            <a:r>
              <a:rPr lang="tr-TR" sz="1400" dirty="0"/>
              <a:t>U006187, 2017-2018);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400" dirty="0"/>
              <a:t>І-2-19, Грант президента </a:t>
            </a:r>
            <a:r>
              <a:rPr lang="ru-RU" sz="1400" dirty="0" err="1"/>
              <a:t>України</a:t>
            </a:r>
            <a:r>
              <a:rPr lang="ru-RU" sz="1400" dirty="0"/>
              <a:t> для </a:t>
            </a:r>
            <a:r>
              <a:rPr lang="ru-RU" sz="1400" dirty="0" err="1"/>
              <a:t>підтримки</a:t>
            </a:r>
            <a:r>
              <a:rPr lang="ru-RU" sz="1400" dirty="0"/>
              <a:t> </a:t>
            </a:r>
            <a:r>
              <a:rPr lang="ru-RU" sz="1400" dirty="0" err="1"/>
              <a:t>досліджень</a:t>
            </a:r>
            <a:r>
              <a:rPr lang="ru-RU" sz="1400" dirty="0"/>
              <a:t> </a:t>
            </a:r>
            <a:r>
              <a:rPr lang="ru-RU" sz="1400" dirty="0" err="1"/>
              <a:t>молодих</a:t>
            </a:r>
            <a:r>
              <a:rPr lang="ru-RU" sz="1400" dirty="0"/>
              <a:t> </a:t>
            </a:r>
            <a:r>
              <a:rPr lang="ru-RU" sz="1400" dirty="0" err="1"/>
              <a:t>учених</a:t>
            </a:r>
            <a:r>
              <a:rPr lang="ru-RU" sz="1400" dirty="0"/>
              <a:t> на 2019 </a:t>
            </a:r>
            <a:r>
              <a:rPr lang="ru-RU" sz="1400" dirty="0" err="1"/>
              <a:t>рік</a:t>
            </a:r>
            <a:r>
              <a:rPr lang="ru-RU" sz="1400" dirty="0"/>
              <a:t> (Ф82) «</a:t>
            </a:r>
            <a:r>
              <a:rPr lang="ru-RU" sz="1400" dirty="0" err="1"/>
              <a:t>Порівняльне</a:t>
            </a:r>
            <a:r>
              <a:rPr lang="ru-RU" sz="1400" dirty="0"/>
              <a:t> </a:t>
            </a:r>
            <a:r>
              <a:rPr lang="ru-RU" sz="1400" dirty="0" err="1"/>
              <a:t>дослідження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структури</a:t>
            </a:r>
            <a:r>
              <a:rPr lang="ru-RU" sz="1400" dirty="0"/>
              <a:t> </a:t>
            </a:r>
            <a:r>
              <a:rPr lang="ru-RU" sz="1400" dirty="0" err="1"/>
              <a:t>електроліту</a:t>
            </a:r>
            <a:r>
              <a:rPr lang="ru-RU" sz="1400" dirty="0"/>
              <a:t> </a:t>
            </a:r>
            <a:r>
              <a:rPr lang="ru-RU" sz="1400" dirty="0" err="1"/>
              <a:t>керамічної</a:t>
            </a:r>
            <a:r>
              <a:rPr lang="ru-RU" sz="1400" dirty="0"/>
              <a:t> </a:t>
            </a:r>
            <a:r>
              <a:rPr lang="ru-RU" sz="1400" dirty="0" err="1"/>
              <a:t>паливної</a:t>
            </a:r>
            <a:r>
              <a:rPr lang="ru-RU" sz="1400" dirty="0"/>
              <a:t> </a:t>
            </a:r>
            <a:r>
              <a:rPr lang="ru-RU" sz="1400" dirty="0" err="1"/>
              <a:t>комірки</a:t>
            </a:r>
            <a:r>
              <a:rPr lang="ru-RU" sz="1400" dirty="0"/>
              <a:t> на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механічну</a:t>
            </a:r>
            <a:r>
              <a:rPr lang="ru-RU" sz="1400" dirty="0"/>
              <a:t> </a:t>
            </a:r>
            <a:r>
              <a:rPr lang="ru-RU" sz="1400" dirty="0" err="1"/>
              <a:t>поведінку</a:t>
            </a:r>
            <a:r>
              <a:rPr lang="ru-RU" sz="1400" dirty="0"/>
              <a:t> та </a:t>
            </a:r>
            <a:r>
              <a:rPr lang="ru-RU" sz="1400" dirty="0" err="1"/>
              <a:t>електричні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» (0119</a:t>
            </a:r>
            <a:r>
              <a:rPr lang="tr-TR" sz="1400" dirty="0"/>
              <a:t>U103430, 2019);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>
                <a:solidFill>
                  <a:srgbClr val="002060"/>
                </a:solidFill>
              </a:rPr>
              <a:t>European Commission </a:t>
            </a:r>
            <a:r>
              <a:rPr lang="tr-TR" sz="1400" b="1" dirty="0">
                <a:solidFill>
                  <a:srgbClr val="002060"/>
                </a:solidFill>
              </a:rPr>
              <a:t>7th Framework Program </a:t>
            </a:r>
            <a:r>
              <a:rPr lang="tr-TR" sz="1400" dirty="0">
                <a:solidFill>
                  <a:srgbClr val="002060"/>
                </a:solidFill>
              </a:rPr>
              <a:t>NANOMAT‐EPC project ”Deployment of Socially Beneficial Nano‐ and Material Technologies in European Partnership Countries” (EU Contract ID: 608906; </a:t>
            </a:r>
            <a:r>
              <a:rPr lang="tr-TR" sz="1400" b="1" dirty="0">
                <a:solidFill>
                  <a:srgbClr val="002060"/>
                </a:solidFill>
              </a:rPr>
              <a:t>2013‐2015</a:t>
            </a:r>
            <a:r>
              <a:rPr lang="tr-TR" sz="1400" dirty="0">
                <a:solidFill>
                  <a:srgbClr val="002060"/>
                </a:solidFill>
              </a:rPr>
              <a:t>);</a:t>
            </a:r>
          </a:p>
          <a:p>
            <a:pPr marL="342900" indent="-342900">
              <a:buFont typeface="+mj-lt"/>
              <a:buAutoNum type="arabicParenR"/>
            </a:pPr>
            <a:r>
              <a:rPr lang="tr-TR" sz="1400" dirty="0">
                <a:solidFill>
                  <a:srgbClr val="002060"/>
                </a:solidFill>
              </a:rPr>
              <a:t>European Commission </a:t>
            </a:r>
            <a:r>
              <a:rPr lang="tr-TR" sz="1400" b="1" dirty="0">
                <a:solidFill>
                  <a:srgbClr val="002060"/>
                </a:solidFill>
              </a:rPr>
              <a:t>HORIZON 2020 </a:t>
            </a:r>
            <a:r>
              <a:rPr lang="tr-TR" sz="1400" dirty="0">
                <a:solidFill>
                  <a:srgbClr val="002060"/>
                </a:solidFill>
              </a:rPr>
              <a:t>Program TeacHy Project “Teaching Fuel Cell and Hydrogen Science and Engineering Across Europe within Horizon 2020” (EU Contract ID 779730; </a:t>
            </a:r>
            <a:r>
              <a:rPr lang="tr-TR" sz="1400" b="1" dirty="0">
                <a:solidFill>
                  <a:srgbClr val="002060"/>
                </a:solidFill>
              </a:rPr>
              <a:t>2017-2020</a:t>
            </a:r>
            <a:r>
              <a:rPr lang="tr-TR" sz="14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931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7F64C-48BA-439D-82F0-A222E3CD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85" y="67240"/>
            <a:ext cx="7886700" cy="789117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Стажування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25AD7-DC52-4559-B888-605081C8DC91}"/>
              </a:ext>
            </a:extLst>
          </p:cNvPr>
          <p:cNvSpPr txBox="1"/>
          <p:nvPr/>
        </p:nvSpPr>
        <p:spPr>
          <a:xfrm>
            <a:off x="251085" y="856357"/>
            <a:ext cx="864183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 </a:t>
            </a:r>
            <a:r>
              <a:rPr lang="ru-RU" sz="2400" b="1" dirty="0"/>
              <a:t>2007 </a:t>
            </a:r>
            <a:r>
              <a:rPr lang="ru-RU" sz="2400" b="1" dirty="0" err="1"/>
              <a:t>році</a:t>
            </a:r>
            <a:r>
              <a:rPr lang="ru-RU" sz="2400" b="1" dirty="0"/>
              <a:t> </a:t>
            </a:r>
            <a:r>
              <a:rPr lang="ru-RU" sz="2400" dirty="0"/>
              <a:t>в рамках проекту "</a:t>
            </a:r>
            <a:r>
              <a:rPr lang="tr-TR" sz="2400" dirty="0"/>
              <a:t>Solid Oxide Fuel Cells for Energy Security" 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tr-TR" sz="2400" dirty="0"/>
              <a:t>NATO "Science for Peace and Security" (Contract no.: 980878; 2005-2008) </a:t>
            </a:r>
            <a:r>
              <a:rPr lang="ru-RU" sz="2400" dirty="0" err="1"/>
              <a:t>пройшов</a:t>
            </a:r>
            <a:r>
              <a:rPr lang="ru-RU" sz="2400" dirty="0"/>
              <a:t> </a:t>
            </a:r>
            <a:r>
              <a:rPr lang="ru-RU" sz="2400" b="1" dirty="0" err="1"/>
              <a:t>тримісячне</a:t>
            </a:r>
            <a:r>
              <a:rPr lang="ru-RU" sz="2400" dirty="0"/>
              <a:t> </a:t>
            </a:r>
            <a:r>
              <a:rPr lang="ru-RU" sz="2400" b="1" dirty="0" err="1"/>
              <a:t>стажування-навчання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tr-TR" sz="2400" dirty="0"/>
              <a:t>Prof. Dr. N. Sammes </a:t>
            </a:r>
            <a:r>
              <a:rPr lang="ru-RU" sz="2400" dirty="0"/>
              <a:t>в </a:t>
            </a:r>
            <a:r>
              <a:rPr lang="tr-TR" sz="2400" dirty="0"/>
              <a:t>Global Fuel Cell Center (</a:t>
            </a:r>
            <a:r>
              <a:rPr lang="ru-RU" sz="2400" dirty="0"/>
              <a:t>зараз – </a:t>
            </a:r>
            <a:r>
              <a:rPr lang="tr-TR" sz="2400" dirty="0"/>
              <a:t>Center for Clean Energy Engineering) </a:t>
            </a:r>
            <a:r>
              <a:rPr lang="ru-RU" sz="2400" b="1" dirty="0" err="1"/>
              <a:t>Університету</a:t>
            </a:r>
            <a:r>
              <a:rPr lang="ru-RU" sz="2400" b="1" dirty="0"/>
              <a:t> Коннектикута</a:t>
            </a:r>
            <a:r>
              <a:rPr lang="ru-RU" sz="2400" dirty="0"/>
              <a:t>, </a:t>
            </a:r>
            <a:r>
              <a:rPr lang="ru-RU" sz="2400" b="1" dirty="0"/>
              <a:t>США</a:t>
            </a:r>
            <a:r>
              <a:rPr lang="ru-RU" sz="2400" dirty="0"/>
              <a:t>, з </a:t>
            </a:r>
            <a:r>
              <a:rPr lang="ru-RU" sz="2400" dirty="0" err="1"/>
              <a:t>виготовлення</a:t>
            </a:r>
            <a:r>
              <a:rPr lang="ru-RU" sz="2400" dirty="0"/>
              <a:t> і </a:t>
            </a:r>
            <a:r>
              <a:rPr lang="ru-RU" sz="2400" dirty="0" err="1"/>
              <a:t>тестування</a:t>
            </a:r>
            <a:r>
              <a:rPr lang="ru-RU" sz="2400" dirty="0"/>
              <a:t> </a:t>
            </a:r>
            <a:r>
              <a:rPr lang="ru-RU" sz="2400" dirty="0" err="1"/>
              <a:t>керамічних</a:t>
            </a:r>
            <a:r>
              <a:rPr lang="ru-RU" sz="2400" dirty="0"/>
              <a:t> </a:t>
            </a:r>
            <a:r>
              <a:rPr lang="ru-RU" sz="2400" dirty="0" err="1"/>
              <a:t>паливних</a:t>
            </a:r>
            <a:r>
              <a:rPr lang="ru-RU" sz="2400" dirty="0"/>
              <a:t> </a:t>
            </a:r>
            <a:r>
              <a:rPr lang="ru-RU" sz="2400" dirty="0" err="1"/>
              <a:t>комірок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b="1" dirty="0"/>
              <a:t>2014-2015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в рамках проекту “</a:t>
            </a:r>
            <a:r>
              <a:rPr lang="tr-TR" sz="2400" dirty="0"/>
              <a:t>Deployment of high conductivity zirconia anodes in solid oxide fuel cells”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tr-TR" sz="2400" dirty="0"/>
              <a:t>European Commission 7th Framework Program (EU Contract ID: 608906; 2013‐2015) </a:t>
            </a:r>
            <a:r>
              <a:rPr lang="ru-RU" sz="2400" dirty="0" err="1"/>
              <a:t>пройшов</a:t>
            </a:r>
            <a:r>
              <a:rPr lang="ru-RU" sz="2400" dirty="0"/>
              <a:t> </a:t>
            </a:r>
            <a:r>
              <a:rPr lang="ru-RU" sz="2400" b="1" dirty="0" err="1"/>
              <a:t>двомісячне</a:t>
            </a:r>
            <a:r>
              <a:rPr lang="ru-RU" sz="2400" b="1" dirty="0"/>
              <a:t> </a:t>
            </a:r>
            <a:r>
              <a:rPr lang="ru-RU" sz="2400" b="1" dirty="0" err="1"/>
              <a:t>стажування-навчання</a:t>
            </a:r>
            <a:r>
              <a:rPr lang="ru-RU" sz="2400" b="1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tr-TR" sz="2400" dirty="0"/>
              <a:t>Prof. Dr. R. Steinberger-Wilckens </a:t>
            </a:r>
            <a:r>
              <a:rPr lang="ru-RU" sz="2400" dirty="0"/>
              <a:t>в </a:t>
            </a:r>
            <a:r>
              <a:rPr lang="tr-TR" sz="2400" dirty="0"/>
              <a:t>Centre for Fuel Cell &amp; Hydrogen Research </a:t>
            </a:r>
            <a:r>
              <a:rPr lang="ru-RU" sz="2400" b="1" dirty="0" err="1"/>
              <a:t>Університету</a:t>
            </a:r>
            <a:r>
              <a:rPr lang="ru-RU" sz="2400" b="1" dirty="0"/>
              <a:t> </a:t>
            </a:r>
            <a:r>
              <a:rPr lang="ru-RU" sz="2400" b="1" dirty="0" err="1"/>
              <a:t>Бірмінгема</a:t>
            </a:r>
            <a:r>
              <a:rPr lang="ru-RU" sz="2400" b="1" dirty="0"/>
              <a:t>, Велика </a:t>
            </a:r>
            <a:r>
              <a:rPr lang="ru-RU" sz="2400" b="1" dirty="0" err="1"/>
              <a:t>Британія</a:t>
            </a:r>
            <a:r>
              <a:rPr lang="ru-RU" sz="2400" dirty="0"/>
              <a:t>, з </a:t>
            </a:r>
            <a:r>
              <a:rPr lang="ru-RU" sz="2400" dirty="0" err="1"/>
              <a:t>виготовлення</a:t>
            </a:r>
            <a:r>
              <a:rPr lang="ru-RU" sz="2400" dirty="0"/>
              <a:t> і </a:t>
            </a:r>
            <a:r>
              <a:rPr lang="ru-RU" sz="2400" dirty="0" err="1"/>
              <a:t>тестування</a:t>
            </a:r>
            <a:r>
              <a:rPr lang="ru-RU" sz="2400" dirty="0"/>
              <a:t> </a:t>
            </a:r>
            <a:r>
              <a:rPr lang="ru-RU" sz="2400" dirty="0" err="1"/>
              <a:t>керамічних</a:t>
            </a:r>
            <a:r>
              <a:rPr lang="ru-RU" sz="2400" dirty="0"/>
              <a:t> </a:t>
            </a:r>
            <a:r>
              <a:rPr lang="ru-RU" sz="2400" dirty="0" err="1"/>
              <a:t>паливних</a:t>
            </a:r>
            <a:r>
              <a:rPr lang="ru-RU" sz="2400" dirty="0"/>
              <a:t> </a:t>
            </a:r>
            <a:r>
              <a:rPr lang="ru-RU" sz="2400" dirty="0" err="1"/>
              <a:t>комірок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34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E5438C57-2474-4DB6-A141-6D0553C9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728787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uk-UA" altLang="ru-RU" dirty="0">
                <a:solidFill>
                  <a:srgbClr val="C00000"/>
                </a:solidFill>
              </a:rPr>
              <a:t>Вдосконалення структури нікелевої фази аноду</a:t>
            </a:r>
            <a:r>
              <a:rPr lang="en-US" altLang="ru-RU" dirty="0">
                <a:solidFill>
                  <a:srgbClr val="C00000"/>
                </a:solidFill>
              </a:rPr>
              <a:t> </a:t>
            </a:r>
            <a:r>
              <a:rPr lang="uk-UA" altLang="ru-RU" dirty="0">
                <a:solidFill>
                  <a:srgbClr val="C00000"/>
                </a:solidFill>
              </a:rPr>
              <a:t>керамічної паливної комірки</a:t>
            </a:r>
            <a:br>
              <a:rPr lang="en-US" altLang="ru-RU" u="sng" dirty="0">
                <a:solidFill>
                  <a:srgbClr val="C00000"/>
                </a:solidFill>
              </a:rPr>
            </a:br>
            <a:endParaRPr lang="ru-RU" alt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F71402C-5F1E-4A37-81E9-D8DD0BDA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000125"/>
            <a:ext cx="3752850" cy="550863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dirty="0">
                <a:latin typeface="+mn-lt"/>
              </a:rPr>
              <a:t>Вимоги до аноду</a:t>
            </a:r>
            <a:r>
              <a:rPr lang="en-US" altLang="ru-RU" sz="2800" dirty="0">
                <a:latin typeface="+mn-lt"/>
              </a:rPr>
              <a:t>:</a:t>
            </a:r>
            <a:endParaRPr lang="en-GB" altLang="ru-RU" sz="2800" dirty="0">
              <a:latin typeface="+mn-lt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B505D3E-B42F-4567-8C16-240B00D8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03413"/>
            <a:ext cx="4722813" cy="3240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 u="sng">
                <a:solidFill>
                  <a:srgbClr val="C00000"/>
                </a:solidFill>
              </a:rPr>
              <a:t>Розгалужена і зв</a:t>
            </a:r>
            <a:r>
              <a:rPr lang="en-US" altLang="ru-RU" sz="2400" u="sng">
                <a:solidFill>
                  <a:srgbClr val="C00000"/>
                </a:solidFill>
              </a:rPr>
              <a:t>'</a:t>
            </a:r>
            <a:r>
              <a:rPr lang="uk-UA" altLang="ru-RU" sz="2400" u="sng">
                <a:solidFill>
                  <a:srgbClr val="C00000"/>
                </a:solidFill>
              </a:rPr>
              <a:t>язана межа трьох фаз (МТФ);</a:t>
            </a:r>
            <a:endParaRPr lang="en-US" altLang="ru-RU" sz="2400" u="sng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Електронна та іонна провідності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Міцність</a:t>
            </a:r>
            <a:r>
              <a:rPr lang="en-US" altLang="ru-RU" sz="240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Каталітична активність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Структурна однорідність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Хімічна стабільність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uk-UA" altLang="ru-RU" sz="2400"/>
              <a:t>Сумісність КТР</a:t>
            </a:r>
            <a:endParaRPr lang="en-GB" altLang="ru-RU" sz="2400"/>
          </a:p>
        </p:txBody>
      </p:sp>
      <p:sp>
        <p:nvSpPr>
          <p:cNvPr id="5" name="TextBox 47">
            <a:extLst>
              <a:ext uri="{FF2B5EF4-FFF2-40B4-BE49-F238E27FC236}">
                <a16:creationId xmlns:a16="http://schemas.microsoft.com/office/drawing/2014/main" id="{322BC104-1BDC-4420-97C3-FEDED90F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000125"/>
            <a:ext cx="3852863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800" dirty="0">
                <a:latin typeface="+mn-lt"/>
                <a:cs typeface="Arial" panose="020B0604020202020204" pitchFamily="34" charset="0"/>
              </a:rPr>
              <a:t>Вдосконалення реакційної зони аноду</a:t>
            </a:r>
            <a:r>
              <a:rPr lang="en-US" altLang="ru-RU" sz="2800" dirty="0">
                <a:latin typeface="+mn-lt"/>
                <a:cs typeface="Arial" panose="020B0604020202020204" pitchFamily="34" charset="0"/>
              </a:rPr>
              <a:t>:</a:t>
            </a:r>
            <a:endParaRPr lang="uk-UA" altLang="ru-RU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5DC732-A66D-40BF-A21F-ACEA160A799F}"/>
              </a:ext>
            </a:extLst>
          </p:cNvPr>
          <p:cNvSpPr txBox="1">
            <a:spLocks/>
          </p:cNvSpPr>
          <p:nvPr/>
        </p:nvSpPr>
        <p:spPr bwMode="auto">
          <a:xfrm>
            <a:off x="4814888" y="2060575"/>
            <a:ext cx="4222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uk-UA" altLang="ru-RU" sz="2400" u="sng" dirty="0">
                <a:solidFill>
                  <a:srgbClr val="C00000"/>
                </a:solidFill>
                <a:latin typeface="+mn-lt"/>
              </a:rPr>
              <a:t>Через </a:t>
            </a:r>
            <a:r>
              <a:rPr lang="en-US" altLang="ru-RU" sz="2400" u="sng" dirty="0">
                <a:solidFill>
                  <a:srgbClr val="C00000"/>
                </a:solidFill>
                <a:latin typeface="+mn-lt"/>
              </a:rPr>
              <a:t>Ni </a:t>
            </a:r>
            <a:r>
              <a:rPr lang="uk-UA" altLang="ru-RU" sz="2400" u="sng" dirty="0">
                <a:solidFill>
                  <a:srgbClr val="C00000"/>
                </a:solidFill>
                <a:latin typeface="+mn-lt"/>
              </a:rPr>
              <a:t>компоненту</a:t>
            </a:r>
            <a:r>
              <a:rPr lang="en-US" altLang="ru-RU" sz="2400" u="sng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altLang="ru-RU" u="sng" dirty="0">
                <a:latin typeface="+mn-lt"/>
              </a:rPr>
              <a:t>Вдосконалення структури нікелю через його відновлення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altLang="ru-RU" u="sng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uk-UA" altLang="ru-RU" sz="2400" u="sng" dirty="0">
                <a:solidFill>
                  <a:srgbClr val="C00000"/>
                </a:solidFill>
                <a:latin typeface="+mn-lt"/>
              </a:rPr>
              <a:t>Через цирконієву складову</a:t>
            </a:r>
            <a:r>
              <a:rPr lang="en-US" altLang="ru-RU" sz="2400" u="sng" dirty="0">
                <a:solidFill>
                  <a:srgbClr val="C00000"/>
                </a:solidFill>
                <a:latin typeface="+mn-lt"/>
              </a:rPr>
              <a:t> (</a:t>
            </a:r>
            <a:r>
              <a:rPr lang="uk-UA" altLang="ru-RU" sz="2400" u="sng" dirty="0">
                <a:solidFill>
                  <a:srgbClr val="C00000"/>
                </a:solidFill>
                <a:latin typeface="+mn-lt"/>
              </a:rPr>
              <a:t>заміна </a:t>
            </a:r>
            <a:r>
              <a:rPr lang="en-US" altLang="ru-RU" sz="2400" u="sng" dirty="0">
                <a:solidFill>
                  <a:srgbClr val="C00000"/>
                </a:solidFill>
                <a:latin typeface="+mn-lt"/>
              </a:rPr>
              <a:t>8YSZ </a:t>
            </a:r>
            <a:r>
              <a:rPr lang="uk-UA" altLang="ru-RU" sz="2400" u="sng" dirty="0">
                <a:solidFill>
                  <a:srgbClr val="C00000"/>
                </a:solidFill>
                <a:latin typeface="+mn-lt"/>
              </a:rPr>
              <a:t>на кращий іонний провідник)</a:t>
            </a:r>
            <a:r>
              <a:rPr lang="en-US" altLang="ru-RU" sz="2400" u="sng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altLang="ru-RU" u="sng" dirty="0">
                <a:latin typeface="+mn-lt"/>
              </a:rPr>
              <a:t>3,5</a:t>
            </a:r>
            <a:r>
              <a:rPr lang="en-US" altLang="ru-RU" u="sng" dirty="0">
                <a:latin typeface="+mn-lt"/>
              </a:rPr>
              <a:t>YSZ-10Sc1CeSZ-Ni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altLang="ru-RU" u="sng" dirty="0">
                <a:latin typeface="+mn-lt"/>
              </a:rPr>
              <a:t>8</a:t>
            </a:r>
            <a:r>
              <a:rPr lang="en-US" altLang="ru-RU" u="sng" dirty="0">
                <a:latin typeface="+mn-lt"/>
              </a:rPr>
              <a:t>YSZ-10Sc1CeSZ</a:t>
            </a:r>
            <a:r>
              <a:rPr lang="uk-UA" altLang="ru-RU" u="sng" dirty="0">
                <a:latin typeface="+mn-lt"/>
              </a:rPr>
              <a:t>-</a:t>
            </a:r>
            <a:r>
              <a:rPr lang="en-US" altLang="ru-RU" u="sng" dirty="0">
                <a:latin typeface="+mn-lt"/>
              </a:rPr>
              <a:t>Ni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ru-RU" u="sng" dirty="0">
                <a:latin typeface="+mn-lt"/>
              </a:rPr>
              <a:t>10Sc1CeSZ-Ni</a:t>
            </a:r>
            <a:endParaRPr lang="uk-UA" altLang="ru-RU" u="sng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ru-RU" sz="2400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CB9DC271-EA4E-4C65-98F4-FECA544A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630863"/>
            <a:ext cx="8643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>
                <a:solidFill>
                  <a:srgbClr val="C00000"/>
                </a:solidFill>
                <a:latin typeface="Arial" panose="020B0604020202020204" pitchFamily="34" charset="0"/>
              </a:rPr>
              <a:t>Збільшення довжини МТФ призводить  до покращення ефективності  роботи всієї КПК</a:t>
            </a:r>
            <a:endParaRPr lang="ru-RU" altLang="ru-RU" sz="1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1306</Words>
  <Application>Microsoft Office PowerPoint</Application>
  <PresentationFormat>Экран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Стаж наукової роботи – 12 років</vt:lpstr>
      <vt:lpstr>Презентация PowerPoint</vt:lpstr>
      <vt:lpstr>Наукові публікації</vt:lpstr>
      <vt:lpstr>Участь у виконанні науково-технічних програм</vt:lpstr>
      <vt:lpstr>Стажування</vt:lpstr>
      <vt:lpstr>Вдосконалення структури нікелевої фази аноду керамічної паливної комірки </vt:lpstr>
      <vt:lpstr>Вимоги до аноду:</vt:lpstr>
      <vt:lpstr>Презентация PowerPoint</vt:lpstr>
      <vt:lpstr>Презентация PowerPoint</vt:lpstr>
      <vt:lpstr>Міцність та електричні властивості NiO після обробки воднем</vt:lpstr>
      <vt:lpstr>Структура поверхонь зразків NiO</vt:lpstr>
      <vt:lpstr>Презентация PowerPoint</vt:lpstr>
      <vt:lpstr>Презентация PowerPoint</vt:lpstr>
      <vt:lpstr>Дякую Вам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Iegor Brodnikovskyi</dc:creator>
  <cp:lastModifiedBy>Iegor Brodnikovskyi</cp:lastModifiedBy>
  <cp:revision>19</cp:revision>
  <dcterms:created xsi:type="dcterms:W3CDTF">2020-09-14T19:53:07Z</dcterms:created>
  <dcterms:modified xsi:type="dcterms:W3CDTF">2020-09-15T21:17:08Z</dcterms:modified>
</cp:coreProperties>
</file>